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Slides/notesSlide15.xml" ContentType="application/vnd.openxmlformats-officedocument.presentationml.notesSlide+xml"/>
  <Override PartName="/ppt/notesSlides/_rels/notesSlide1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17.jpeg" ContentType="image/jpeg"/>
  <Override PartName="/ppt/media/image3.png" ContentType="image/png"/>
  <Override PartName="/ppt/media/image53.jpeg" ContentType="image/jpeg"/>
  <Override PartName="/ppt/media/image1.jpeg" ContentType="image/jpeg"/>
  <Override PartName="/ppt/media/image2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34.jpeg" ContentType="image/jpeg"/>
  <Override PartName="/ppt/media/image6.png" ContentType="image/png"/>
  <Override PartName="/ppt/media/image7.png" ContentType="image/png"/>
  <Override PartName="/ppt/media/image51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4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przesunąć slajd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1400" spc="-1" strike="noStrike">
                <a:latin typeface="Times New Roman"/>
              </a:rPr>
              <a:t> 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l-PL" sz="1400" spc="-1" strike="noStrike">
                <a:latin typeface="Times New Roman"/>
              </a:rPr>
              <a:t> 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l-PL" sz="1400" spc="-1" strike="noStrike">
                <a:latin typeface="Times New Roman"/>
              </a:rPr>
              <a:t> 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C1EED59-769C-41FA-88BA-DB6008260FB3}" type="slidenum">
              <a:rPr b="0" lang="pl-PL" sz="1400" spc="-1" strike="noStrike">
                <a:latin typeface="Times New Roman"/>
              </a:rPr>
              <a:t>1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280" cy="4009320"/>
          </a:xfrm>
          <a:prstGeom prst="rect">
            <a:avLst/>
          </a:prstGeom>
        </p:spPr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4281480" y="10155240"/>
            <a:ext cx="3276000" cy="53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BA1AE545-B84B-4270-9F28-20FA91219736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b="0" lang="pl-PL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-15840" y="0"/>
            <a:ext cx="12228840" cy="6855120"/>
            <a:chOff x="-15840" y="0"/>
            <a:chExt cx="12228840" cy="6855120"/>
          </a:xfrm>
        </p:grpSpPr>
        <p:pic>
          <p:nvPicPr>
            <p:cNvPr id="1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7800" cy="6855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CustomShape 2"/>
            <p:cNvSpPr/>
            <p:nvPr/>
          </p:nvSpPr>
          <p:spPr>
            <a:xfrm>
              <a:off x="608040" y="609480"/>
              <a:ext cx="10971720" cy="5637600"/>
            </a:xfrm>
            <a:prstGeom prst="rect">
              <a:avLst/>
            </a:prstGeom>
            <a:noFill/>
            <a:ln w="15840">
              <a:solidFill>
                <a:srgbClr val="829826"/>
              </a:solidFill>
              <a:round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3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160" cy="605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160" cy="6055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" name="Group 3"/>
          <p:cNvGrpSpPr/>
          <p:nvPr/>
        </p:nvGrpSpPr>
        <p:grpSpPr>
          <a:xfrm>
            <a:off x="-16920" y="0"/>
            <a:ext cx="12229920" cy="6855120"/>
            <a:chOff x="-16920" y="0"/>
            <a:chExt cx="12229920" cy="6855120"/>
          </a:xfrm>
        </p:grpSpPr>
        <p:pic>
          <p:nvPicPr>
            <p:cNvPr id="6" name="Picture 15" descr=""/>
            <p:cNvPicPr/>
            <p:nvPr/>
          </p:nvPicPr>
          <p:blipFill>
            <a:blip r:embed="rId6"/>
            <a:stretch/>
          </p:blipFill>
          <p:spPr>
            <a:xfrm>
              <a:off x="0" y="0"/>
              <a:ext cx="12187800" cy="6855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4"/>
            <p:cNvSpPr/>
            <p:nvPr/>
          </p:nvSpPr>
          <p:spPr>
            <a:xfrm>
              <a:off x="2328480" y="1540800"/>
              <a:ext cx="7542720" cy="3834360"/>
            </a:xfrm>
            <a:prstGeom prst="rect">
              <a:avLst/>
            </a:prstGeom>
            <a:noFill/>
            <a:ln w="15840">
              <a:solidFill>
                <a:srgbClr val="829826"/>
              </a:solidFill>
              <a:round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8" name="Picture 16" descr=""/>
            <p:cNvPicPr/>
            <p:nvPr/>
          </p:nvPicPr>
          <p:blipFill>
            <a:blip r:embed="rId7"/>
            <a:stretch/>
          </p:blipFill>
          <p:spPr>
            <a:xfrm>
              <a:off x="-16920" y="3147480"/>
              <a:ext cx="2476800" cy="611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19" descr=""/>
            <p:cNvPicPr/>
            <p:nvPr/>
          </p:nvPicPr>
          <p:blipFill>
            <a:blip r:embed="rId8"/>
            <a:stretch/>
          </p:blipFill>
          <p:spPr>
            <a:xfrm>
              <a:off x="9736200" y="3147480"/>
              <a:ext cx="2476800" cy="6116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Line 5"/>
          <p:cNvSpPr/>
          <p:nvPr/>
        </p:nvSpPr>
        <p:spPr>
          <a:xfrm>
            <a:off x="2692080" y="3521880"/>
            <a:ext cx="6815880" cy="36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0" y="-357120"/>
            <a:ext cx="12191040" cy="72140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0" name="Obraz 7" descr=""/>
          <p:cNvPicPr/>
          <p:nvPr/>
        </p:nvPicPr>
        <p:blipFill>
          <a:blip r:embed="rId1"/>
          <a:stretch/>
        </p:blipFill>
        <p:spPr>
          <a:xfrm>
            <a:off x="3524400" y="2643120"/>
            <a:ext cx="5333400" cy="3999960"/>
          </a:xfrm>
          <a:prstGeom prst="rect">
            <a:avLst/>
          </a:prstGeom>
          <a:ln>
            <a:noFill/>
          </a:ln>
        </p:spPr>
      </p:pic>
      <p:sp>
        <p:nvSpPr>
          <p:cNvPr id="171" name="CustomShape 2"/>
          <p:cNvSpPr/>
          <p:nvPr/>
        </p:nvSpPr>
        <p:spPr>
          <a:xfrm>
            <a:off x="738000" y="1000080"/>
            <a:ext cx="11072160" cy="128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6000"/>
          </a:bodyPr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ffffff"/>
                </a:solidFill>
                <a:latin typeface="Garamond"/>
                <a:ea typeface="DejaVu Sans"/>
              </a:rPr>
              <a:t>Europejskie staże zawodowe uczniów i nauczycieli Hotelarza</a:t>
            </a:r>
            <a:endParaRPr b="0" lang="pl-PL" sz="8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ffffff"/>
                </a:solidFill>
                <a:latin typeface="Garamond"/>
                <a:ea typeface="DejaVu Sans"/>
              </a:rPr>
              <a:t>czyli </a:t>
            </a:r>
            <a:endParaRPr b="0" lang="pl-PL" sz="8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ffffff"/>
                </a:solidFill>
                <a:latin typeface="Garamond"/>
                <a:ea typeface="DejaVu Sans"/>
              </a:rPr>
              <a:t>praktyki zagraniczne w Maladze w Hiszpanii</a:t>
            </a:r>
            <a:endParaRPr b="0" lang="pl-PL" sz="8800" spc="-1" strike="noStrike">
              <a:latin typeface="Arial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2809800" y="5072040"/>
            <a:ext cx="8714880" cy="307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Line 4"/>
          <p:cNvSpPr/>
          <p:nvPr/>
        </p:nvSpPr>
        <p:spPr>
          <a:xfrm flipV="1">
            <a:off x="2238120" y="2382840"/>
            <a:ext cx="8143920" cy="4572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74" name="Picture 2" descr=""/>
          <p:cNvPicPr/>
          <p:nvPr/>
        </p:nvPicPr>
        <p:blipFill>
          <a:blip r:embed="rId2"/>
          <a:stretch/>
        </p:blipFill>
        <p:spPr>
          <a:xfrm>
            <a:off x="0" y="-357120"/>
            <a:ext cx="12191400" cy="1259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914400" y="1000080"/>
            <a:ext cx="10362600" cy="92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</a:rPr>
              <a:t>Technik hotelarstwa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1023840" y="2214720"/>
            <a:ext cx="10715040" cy="392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Grupa ta składała się z: </a:t>
            </a:r>
            <a:endParaRPr b="0" lang="pl-PL" sz="20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Kingi Chramiec</a:t>
            </a:r>
            <a:endParaRPr b="0" lang="pl-PL" sz="20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Kingi Dziedzic</a:t>
            </a:r>
            <a:endParaRPr b="0" lang="pl-PL" sz="20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Angeliki Wojtanek</a:t>
            </a:r>
            <a:endParaRPr b="0" lang="pl-PL" sz="20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Karoliny Kocańdy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Odbywały one praktyki w zawodzie technik hotelarstwa w hotelach 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(Ibis Budget Malaga Centro, Hotel Guadalmedina, Madeinterranea Suites S.L.)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i zajmowały się  obsługą  gości w recepcji.  Rezerwowały, przyjmowały zamówienia na usługi hotelarskie, przygotowywały  jednostki mieszkalne do przyjęcia gości.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pl-PL" sz="2000" spc="-1" strike="noStrike">
              <a:latin typeface="Arial"/>
            </a:endParaRPr>
          </a:p>
        </p:txBody>
      </p:sp>
      <p:pic>
        <p:nvPicPr>
          <p:cNvPr id="198" name="Picture 2" descr=""/>
          <p:cNvPicPr/>
          <p:nvPr/>
        </p:nvPicPr>
        <p:blipFill>
          <a:blip r:embed="rId1"/>
          <a:stretch/>
        </p:blipFill>
        <p:spPr>
          <a:xfrm>
            <a:off x="9024840" y="428760"/>
            <a:ext cx="2916360" cy="388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609480" y="274680"/>
            <a:ext cx="791460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</a:rPr>
              <a:t>Technik obsługi turystycznej 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609480" y="1428840"/>
            <a:ext cx="8485920" cy="49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Grupa ta składała się z: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Weroniki Czernik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Małgorzaty Król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Agaty Łukaszczyk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Karoliny Łukaszczyk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Julii Sierikowa</a:t>
            </a:r>
            <a:endParaRPr b="0" lang="pl-PL" sz="2000" spc="-1" strike="noStrike">
              <a:latin typeface="Arial"/>
            </a:endParaRPr>
          </a:p>
          <a:p>
            <a:pPr marL="343080" indent="-342360" algn="ctr">
              <a:lnSpc>
                <a:spcPct val="100000"/>
              </a:lnSpc>
              <a:spcBef>
                <a:spcPts val="400"/>
              </a:spcBef>
            </a:pPr>
            <a:endParaRPr b="0" lang="pl-PL" sz="2000" spc="-1" strike="noStrike">
              <a:latin typeface="Arial"/>
            </a:endParaRPr>
          </a:p>
          <a:p>
            <a:pPr marL="343080" indent="-342360" algn="ctr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Odbyły one  praktyki w zawodzie technik obsługi turystycznej w biurach podróży </a:t>
            </a:r>
            <a:endParaRPr b="0" lang="pl-PL" sz="2000" spc="-1" strike="noStrike">
              <a:latin typeface="Arial"/>
            </a:endParaRPr>
          </a:p>
          <a:p>
            <a:pPr marL="343080" indent="-342360" algn="ctr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oraz w wypożyczalni rowerów i segway na terenie miasta Malaga (Ensegway Econatouralway Slne, QQ Bikes, Discover Malaga Tours, Ensegway Econatouralway Slne).</a:t>
            </a:r>
            <a:endParaRPr b="0" lang="pl-PL" sz="2000" spc="-1" strike="noStrike">
              <a:latin typeface="Arial"/>
            </a:endParaRPr>
          </a:p>
          <a:p>
            <a:pPr marL="343080" indent="-342360" algn="ctr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Zajmowały się organizowaniem  imprez i usług turystycznych (planowaniem, budowaniem programów imprez turystycznych), obsługą sprzętu elektronicznego potrzebnego do wykonywania pracy, rozliczaniem imprez i usług turystycznych.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</a:pPr>
            <a:endParaRPr b="0" lang="pl-PL" sz="2000" spc="-1" strike="noStrike">
              <a:latin typeface="Arial"/>
            </a:endParaRPr>
          </a:p>
        </p:txBody>
      </p:sp>
      <p:pic>
        <p:nvPicPr>
          <p:cNvPr id="201" name="Picture 3" descr=""/>
          <p:cNvPicPr/>
          <p:nvPr/>
        </p:nvPicPr>
        <p:blipFill>
          <a:blip r:embed="rId1"/>
          <a:stretch/>
        </p:blipFill>
        <p:spPr>
          <a:xfrm>
            <a:off x="9024840" y="285840"/>
            <a:ext cx="2946240" cy="3928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609480" y="274680"/>
            <a:ext cx="109720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</a:rPr>
              <a:t>Technik żywienia i usług gastronomicznych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609480" y="1600200"/>
            <a:ext cx="10972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Grupa składała się z:</a:t>
            </a:r>
            <a:endParaRPr b="0" lang="pl-PL" sz="2000" spc="-1" strike="noStrike">
              <a:latin typeface="Arial"/>
            </a:endParaRPr>
          </a:p>
          <a:p>
            <a:pPr lvl="2" marL="1143000" indent="-2278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Łukasza Bargiela</a:t>
            </a:r>
            <a:endParaRPr b="0" lang="pl-PL" sz="2000" spc="-1" strike="noStrike">
              <a:latin typeface="Arial"/>
            </a:endParaRPr>
          </a:p>
          <a:p>
            <a:pPr lvl="2" marL="1143000" indent="-2278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Daniela Bubli</a:t>
            </a:r>
            <a:endParaRPr b="0" lang="pl-PL" sz="2000" spc="-1" strike="noStrike">
              <a:latin typeface="Arial"/>
            </a:endParaRPr>
          </a:p>
          <a:p>
            <a:pPr lvl="2" marL="1143000" indent="-2278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Bartłomieja Budza</a:t>
            </a:r>
            <a:endParaRPr b="0" lang="pl-PL" sz="2000" spc="-1" strike="noStrike">
              <a:latin typeface="Arial"/>
            </a:endParaRPr>
          </a:p>
          <a:p>
            <a:pPr lvl="2" marL="1143000" indent="-2278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Magdaleny Bukowskiej</a:t>
            </a:r>
            <a:endParaRPr b="0" lang="pl-PL" sz="2000" spc="-1" strike="noStrike">
              <a:latin typeface="Arial"/>
            </a:endParaRPr>
          </a:p>
          <a:p>
            <a:pPr lvl="2" marL="1143000" indent="-2278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Michała Bukowskiego</a:t>
            </a:r>
            <a:endParaRPr b="0" lang="pl-PL" sz="2000" spc="-1" strike="noStrike">
              <a:latin typeface="Arial"/>
            </a:endParaRPr>
          </a:p>
          <a:p>
            <a:pPr lvl="2" marL="1143000" indent="-2278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Pauliny Klag</a:t>
            </a:r>
            <a:endParaRPr b="0" lang="pl-PL" sz="2000" spc="-1" strike="noStrike">
              <a:latin typeface="Arial"/>
            </a:endParaRPr>
          </a:p>
          <a:p>
            <a:pPr lvl="2" marL="1143000" indent="-2278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Elżbiety Kukulak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00"/>
              </a:spcBef>
            </a:pPr>
            <a:endParaRPr b="0" lang="pl-PL" sz="2000" spc="-1" strike="noStrike">
              <a:latin typeface="Arial"/>
            </a:endParaRPr>
          </a:p>
          <a:p>
            <a:pPr marL="343080" indent="-342360" algn="ctr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Odbywali  praktyki w zawodzie technik żywienia i usług gastronomicznych  w restauracjach, pizzeriach  (Taberna La Gloria, Plaza-ciao-pizzeria, Restaurante La Posada, Volanti Ciao Sl Ciao Carreteria). Nauczyli się przygotowywania oraz wydawania potraw i napojów, obróbki wstępnej tradycyjnych produktów                   (np. kalmary, małże, ośmiornice czy krewetki), obsługi profesjonalnych urządzeń, pracy z grupą w profesjonalnej kuchni .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00"/>
              </a:spcBef>
            </a:pPr>
            <a:endParaRPr b="0" lang="pl-PL" sz="2000" spc="-1" strike="noStrike">
              <a:latin typeface="Arial"/>
            </a:endParaRPr>
          </a:p>
        </p:txBody>
      </p:sp>
      <p:pic>
        <p:nvPicPr>
          <p:cNvPr id="204" name="Picture 2" descr=""/>
          <p:cNvPicPr/>
          <p:nvPr/>
        </p:nvPicPr>
        <p:blipFill>
          <a:blip r:embed="rId1"/>
          <a:stretch/>
        </p:blipFill>
        <p:spPr>
          <a:xfrm>
            <a:off x="6953400" y="1785960"/>
            <a:ext cx="4562640" cy="256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Obraz 2" descr=""/>
          <p:cNvPicPr/>
          <p:nvPr/>
        </p:nvPicPr>
        <p:blipFill>
          <a:blip r:embed="rId1"/>
          <a:stretch/>
        </p:blipFill>
        <p:spPr>
          <a:xfrm>
            <a:off x="4799880" y="0"/>
            <a:ext cx="6857280" cy="6857280"/>
          </a:xfrm>
          <a:prstGeom prst="rect">
            <a:avLst/>
          </a:prstGeom>
          <a:ln>
            <a:noFill/>
          </a:ln>
        </p:spPr>
      </p:pic>
      <p:pic>
        <p:nvPicPr>
          <p:cNvPr id="206" name="Obraz 3" descr=""/>
          <p:cNvPicPr/>
          <p:nvPr/>
        </p:nvPicPr>
        <p:blipFill>
          <a:blip r:embed="rId2"/>
          <a:stretch/>
        </p:blipFill>
        <p:spPr>
          <a:xfrm>
            <a:off x="479520" y="0"/>
            <a:ext cx="514296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Obraz 1" descr=""/>
          <p:cNvPicPr/>
          <p:nvPr/>
        </p:nvPicPr>
        <p:blipFill>
          <a:blip r:embed="rId1"/>
          <a:stretch/>
        </p:blipFill>
        <p:spPr>
          <a:xfrm>
            <a:off x="6095880" y="1052640"/>
            <a:ext cx="4996440" cy="5022360"/>
          </a:xfrm>
          <a:prstGeom prst="rect">
            <a:avLst/>
          </a:prstGeom>
          <a:ln>
            <a:noFill/>
          </a:ln>
        </p:spPr>
      </p:pic>
      <p:pic>
        <p:nvPicPr>
          <p:cNvPr id="208" name="Obraz 2" descr=""/>
          <p:cNvPicPr/>
          <p:nvPr/>
        </p:nvPicPr>
        <p:blipFill>
          <a:blip r:embed="rId2"/>
          <a:stretch/>
        </p:blipFill>
        <p:spPr>
          <a:xfrm>
            <a:off x="911520" y="1052640"/>
            <a:ext cx="5013720" cy="504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367560" y="1351440"/>
            <a:ext cx="4227480" cy="126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262626"/>
                </a:solidFill>
                <a:latin typeface="Calibri"/>
                <a:ea typeface="DejaVu Sans"/>
              </a:rPr>
              <a:t>ZWIEDZANIE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309600" y="2594160"/>
            <a:ext cx="4325400" cy="155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Podczas naszego pobytu odwiedziliśmy miasto położone zaraz przy paśmie górskim Sierra Nevada – Granade.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11" name="Obraz 4" descr=""/>
          <p:cNvPicPr/>
          <p:nvPr/>
        </p:nvPicPr>
        <p:blipFill>
          <a:blip r:embed="rId1"/>
          <a:stretch/>
        </p:blipFill>
        <p:spPr>
          <a:xfrm>
            <a:off x="5334120" y="0"/>
            <a:ext cx="68572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Obraz 1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Obraz 1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396720" y="271080"/>
            <a:ext cx="3389760" cy="6538320"/>
          </a:xfrm>
          <a:prstGeom prst="rect">
            <a:avLst/>
          </a:prstGeom>
          <a:ln>
            <a:noFill/>
          </a:ln>
        </p:spPr>
      </p:pic>
      <p:pic>
        <p:nvPicPr>
          <p:cNvPr id="215" name="" descr=""/>
          <p:cNvPicPr/>
          <p:nvPr/>
        </p:nvPicPr>
        <p:blipFill>
          <a:blip r:embed="rId2"/>
          <a:stretch/>
        </p:blipFill>
        <p:spPr>
          <a:xfrm>
            <a:off x="4155480" y="432000"/>
            <a:ext cx="7868520" cy="5901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Obraz 1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237960" y="928800"/>
            <a:ext cx="5000040" cy="128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  <a:ea typeface="DejaVu Sans"/>
              </a:rPr>
              <a:t>   </a:t>
            </a:r>
            <a:r>
              <a:rPr b="0" lang="pl-PL" sz="4400" spc="-1" strike="noStrike">
                <a:solidFill>
                  <a:srgbClr val="262626"/>
                </a:solidFill>
                <a:latin typeface="Garamond"/>
                <a:ea typeface="DejaVu Sans"/>
              </a:rPr>
              <a:t>TERMIN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0" y="2061000"/>
            <a:ext cx="9600120" cy="331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05280" indent="-3042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2400" spc="-1" strike="noStrike">
                <a:solidFill>
                  <a:srgbClr val="262626"/>
                </a:solidFill>
                <a:latin typeface="Garamond"/>
                <a:ea typeface="DejaVu Sans"/>
              </a:rPr>
              <a:t>wyjazd z Zakopanego: 15.02.2020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pl-PL" sz="2400" spc="-1" strike="noStrike">
              <a:latin typeface="Arial"/>
            </a:endParaRPr>
          </a:p>
          <a:p>
            <a:pPr marL="305280" indent="-3042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2400" spc="-1" strike="noStrike">
                <a:solidFill>
                  <a:srgbClr val="262626"/>
                </a:solidFill>
                <a:latin typeface="Garamond"/>
                <a:ea typeface="DejaVu Sans"/>
              </a:rPr>
              <a:t>powrót do Zakopanego: 07.03.2020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pl-PL" sz="2400" spc="-1" strike="noStrike">
              <a:latin typeface="Arial"/>
            </a:endParaRPr>
          </a:p>
        </p:txBody>
      </p:sp>
      <p:pic>
        <p:nvPicPr>
          <p:cNvPr id="177" name="Obraz 4" descr=""/>
          <p:cNvPicPr/>
          <p:nvPr/>
        </p:nvPicPr>
        <p:blipFill>
          <a:blip r:embed="rId1"/>
          <a:stretch/>
        </p:blipFill>
        <p:spPr>
          <a:xfrm rot="16200000">
            <a:off x="6833880" y="-1021680"/>
            <a:ext cx="385776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6857280" cy="6857280"/>
          </a:xfrm>
          <a:prstGeom prst="rect">
            <a:avLst/>
          </a:prstGeom>
          <a:ln>
            <a:noFill/>
          </a:ln>
        </p:spPr>
      </p:pic>
      <p:pic>
        <p:nvPicPr>
          <p:cNvPr id="218" name="Obraz 2" descr=""/>
          <p:cNvPicPr/>
          <p:nvPr/>
        </p:nvPicPr>
        <p:blipFill>
          <a:blip r:embed="rId2"/>
          <a:stretch/>
        </p:blipFill>
        <p:spPr>
          <a:xfrm>
            <a:off x="5334120" y="0"/>
            <a:ext cx="68572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6857280" cy="6857280"/>
          </a:xfrm>
          <a:prstGeom prst="rect">
            <a:avLst/>
          </a:prstGeom>
          <a:ln>
            <a:noFill/>
          </a:ln>
        </p:spPr>
      </p:pic>
      <p:pic>
        <p:nvPicPr>
          <p:cNvPr id="220" name="Obraz 2" descr=""/>
          <p:cNvPicPr/>
          <p:nvPr/>
        </p:nvPicPr>
        <p:blipFill>
          <a:blip r:embed="rId2"/>
          <a:stretch/>
        </p:blipFill>
        <p:spPr>
          <a:xfrm>
            <a:off x="6311880" y="0"/>
            <a:ext cx="68572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Obraz 1" descr=""/>
          <p:cNvPicPr/>
          <p:nvPr/>
        </p:nvPicPr>
        <p:blipFill>
          <a:blip r:embed="rId1"/>
          <a:stretch/>
        </p:blipFill>
        <p:spPr>
          <a:xfrm>
            <a:off x="479520" y="332640"/>
            <a:ext cx="7143120" cy="4761720"/>
          </a:xfrm>
          <a:prstGeom prst="rect">
            <a:avLst/>
          </a:prstGeom>
          <a:ln>
            <a:noFill/>
          </a:ln>
        </p:spPr>
      </p:pic>
      <p:pic>
        <p:nvPicPr>
          <p:cNvPr id="222" name="Obraz 2" descr=""/>
          <p:cNvPicPr/>
          <p:nvPr/>
        </p:nvPicPr>
        <p:blipFill>
          <a:blip r:embed="rId2"/>
          <a:stretch/>
        </p:blipFill>
        <p:spPr>
          <a:xfrm>
            <a:off x="6672240" y="0"/>
            <a:ext cx="514296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335520" y="404640"/>
            <a:ext cx="2159640" cy="17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 samej Maladze odwiedziliśmy bardzo dużo ciekawych miejsc w tym muzeum Picassa.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24" name="Obraz 2" descr=""/>
          <p:cNvPicPr/>
          <p:nvPr/>
        </p:nvPicPr>
        <p:blipFill>
          <a:blip r:embed="rId1"/>
          <a:stretch/>
        </p:blipFill>
        <p:spPr>
          <a:xfrm>
            <a:off x="4871880" y="0"/>
            <a:ext cx="6857280" cy="6857280"/>
          </a:xfrm>
          <a:prstGeom prst="rect">
            <a:avLst/>
          </a:prstGeom>
          <a:ln>
            <a:noFill/>
          </a:ln>
        </p:spPr>
      </p:pic>
      <p:pic>
        <p:nvPicPr>
          <p:cNvPr id="225" name="Obraz 3" descr=""/>
          <p:cNvPicPr/>
          <p:nvPr/>
        </p:nvPicPr>
        <p:blipFill>
          <a:blip r:embed="rId2"/>
          <a:stretch/>
        </p:blipFill>
        <p:spPr>
          <a:xfrm>
            <a:off x="263520" y="2205000"/>
            <a:ext cx="4367160" cy="4367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Obraz 1" descr=""/>
          <p:cNvPicPr/>
          <p:nvPr/>
        </p:nvPicPr>
        <p:blipFill>
          <a:blip r:embed="rId1"/>
          <a:stretch/>
        </p:blipFill>
        <p:spPr>
          <a:xfrm>
            <a:off x="4871880" y="0"/>
            <a:ext cx="6857280" cy="6857280"/>
          </a:xfrm>
          <a:prstGeom prst="rect">
            <a:avLst/>
          </a:prstGeom>
          <a:ln>
            <a:noFill/>
          </a:ln>
        </p:spPr>
      </p:pic>
      <p:pic>
        <p:nvPicPr>
          <p:cNvPr id="227" name="Obraz 2" descr=""/>
          <p:cNvPicPr/>
          <p:nvPr/>
        </p:nvPicPr>
        <p:blipFill>
          <a:blip r:embed="rId2"/>
          <a:stretch/>
        </p:blipFill>
        <p:spPr>
          <a:xfrm>
            <a:off x="263520" y="1556640"/>
            <a:ext cx="4480920" cy="4480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Obraz 1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Obraz 1" descr=""/>
          <p:cNvPicPr/>
          <p:nvPr/>
        </p:nvPicPr>
        <p:blipFill>
          <a:blip r:embed="rId1"/>
          <a:stretch/>
        </p:blipFill>
        <p:spPr>
          <a:xfrm rot="16200000">
            <a:off x="1719360" y="-647280"/>
            <a:ext cx="3095280" cy="6535080"/>
          </a:xfrm>
          <a:prstGeom prst="rect">
            <a:avLst/>
          </a:prstGeom>
          <a:ln>
            <a:noFill/>
          </a:ln>
        </p:spPr>
      </p:pic>
      <p:pic>
        <p:nvPicPr>
          <p:cNvPr id="230" name="Obraz 2" descr=""/>
          <p:cNvPicPr/>
          <p:nvPr/>
        </p:nvPicPr>
        <p:blipFill>
          <a:blip r:embed="rId2"/>
          <a:stretch/>
        </p:blipFill>
        <p:spPr>
          <a:xfrm>
            <a:off x="6696720" y="0"/>
            <a:ext cx="54946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Obraz 1" descr=""/>
          <p:cNvPicPr/>
          <p:nvPr/>
        </p:nvPicPr>
        <p:blipFill>
          <a:blip r:embed="rId1"/>
          <a:stretch/>
        </p:blipFill>
        <p:spPr>
          <a:xfrm>
            <a:off x="952560" y="0"/>
            <a:ext cx="102862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Obraz 1" descr=""/>
          <p:cNvPicPr/>
          <p:nvPr/>
        </p:nvPicPr>
        <p:blipFill>
          <a:blip r:embed="rId1"/>
          <a:stretch/>
        </p:blipFill>
        <p:spPr>
          <a:xfrm>
            <a:off x="4583880" y="0"/>
            <a:ext cx="8094960" cy="5396400"/>
          </a:xfrm>
          <a:prstGeom prst="rect">
            <a:avLst/>
          </a:prstGeom>
          <a:ln>
            <a:noFill/>
          </a:ln>
        </p:spPr>
      </p:pic>
      <p:pic>
        <p:nvPicPr>
          <p:cNvPr id="233" name="Obraz 2" descr=""/>
          <p:cNvPicPr/>
          <p:nvPr/>
        </p:nvPicPr>
        <p:blipFill>
          <a:blip r:embed="rId2"/>
          <a:stretch/>
        </p:blipFill>
        <p:spPr>
          <a:xfrm>
            <a:off x="0" y="0"/>
            <a:ext cx="509904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Obraz 1" descr=""/>
          <p:cNvPicPr/>
          <p:nvPr/>
        </p:nvPicPr>
        <p:blipFill>
          <a:blip r:embed="rId1"/>
          <a:stretch/>
        </p:blipFill>
        <p:spPr>
          <a:xfrm>
            <a:off x="-960840" y="0"/>
            <a:ext cx="6857280" cy="6857280"/>
          </a:xfrm>
          <a:prstGeom prst="rect">
            <a:avLst/>
          </a:prstGeom>
          <a:ln>
            <a:noFill/>
          </a:ln>
        </p:spPr>
      </p:pic>
      <p:pic>
        <p:nvPicPr>
          <p:cNvPr id="235" name="Obraz 2" descr=""/>
          <p:cNvPicPr/>
          <p:nvPr/>
        </p:nvPicPr>
        <p:blipFill>
          <a:blip r:embed="rId2"/>
          <a:stretch/>
        </p:blipFill>
        <p:spPr>
          <a:xfrm>
            <a:off x="5334120" y="0"/>
            <a:ext cx="68572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3238560" y="428760"/>
            <a:ext cx="8286120" cy="72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  <a:ea typeface="DejaVu Sans"/>
              </a:rPr>
              <a:t>UCZESTNICY 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452520" y="571320"/>
            <a:ext cx="2428200" cy="60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Kinga Chramiec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Kinga Dziedzic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Agata Łukaszczyk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Angelika Wojtanek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Daniel Bubla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Elżbieta Kukulak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Julia Sierikova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Karolina Kocańda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Karolina Łukaszczyk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Michał Bukowski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Paulina Klag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Weronika Czernik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Łukasz Bargiel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Magdalena Bukowska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Bartłomiej Budz</a:t>
            </a:r>
            <a:endParaRPr b="0" lang="pl-PL" sz="16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1600" spc="-1" strike="noStrike">
                <a:solidFill>
                  <a:srgbClr val="262626"/>
                </a:solidFill>
                <a:latin typeface="Calibri"/>
                <a:ea typeface="DejaVu Sans"/>
              </a:rPr>
              <a:t>Małgorzata Król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pl-PL" sz="1600" spc="-1" strike="noStrike">
              <a:latin typeface="Arial"/>
            </a:endParaRPr>
          </a:p>
        </p:txBody>
      </p:sp>
      <p:pic>
        <p:nvPicPr>
          <p:cNvPr id="180" name="Obraz 10" descr=""/>
          <p:cNvPicPr/>
          <p:nvPr/>
        </p:nvPicPr>
        <p:blipFill>
          <a:blip r:embed="rId1"/>
          <a:stretch/>
        </p:blipFill>
        <p:spPr>
          <a:xfrm>
            <a:off x="3238560" y="1214280"/>
            <a:ext cx="8302320" cy="4150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Obraz 1" descr=""/>
          <p:cNvPicPr/>
          <p:nvPr/>
        </p:nvPicPr>
        <p:blipFill>
          <a:blip r:embed="rId1"/>
          <a:stretch/>
        </p:blipFill>
        <p:spPr>
          <a:xfrm>
            <a:off x="1703520" y="692640"/>
            <a:ext cx="8469000" cy="5504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Obraz 1" descr=""/>
          <p:cNvPicPr/>
          <p:nvPr/>
        </p:nvPicPr>
        <p:blipFill>
          <a:blip r:embed="rId1"/>
          <a:stretch/>
        </p:blipFill>
        <p:spPr>
          <a:xfrm>
            <a:off x="263520" y="188640"/>
            <a:ext cx="6857280" cy="4428360"/>
          </a:xfrm>
          <a:prstGeom prst="rect">
            <a:avLst/>
          </a:prstGeom>
          <a:ln>
            <a:noFill/>
          </a:ln>
        </p:spPr>
      </p:pic>
      <p:pic>
        <p:nvPicPr>
          <p:cNvPr id="238" name="Obraz 2" descr=""/>
          <p:cNvPicPr/>
          <p:nvPr/>
        </p:nvPicPr>
        <p:blipFill>
          <a:blip r:embed="rId2"/>
          <a:stretch/>
        </p:blipFill>
        <p:spPr>
          <a:xfrm>
            <a:off x="5159880" y="2133000"/>
            <a:ext cx="6857280" cy="454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1380960" y="1028520"/>
            <a:ext cx="9643320" cy="48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Projekt ten pozwolił nam  na nabycie nowych umiejętności zawodowych,  sprawdzenie posiadanej wiedzy i kompetencji w praktyce w zagranicznych realiach,  zastosowanie wiedzy teoretycznej w praktyce,nabycie nowych umiejętności  pracy w wielonarodowym zespole,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podniesienie poziomu umiejętności w zakresie języka obcego (angielskiego, hiszpańskiego), a w szczególności języka obcego zawodowego (angielskiego)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zwiększenie motywacji do dalszej działania 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rozszerzenie horyzontów na poznawanie kultury i obyczajów innych krajów , podwyższenie aspiracji zawodowych i osobistych,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nawiązanie międzynarodowych kontaktów, wymiana doświadczeń z zastosowaniem tolerancji i szacunku dla innych narodowości. Otworzenie się na nowych ludzi zaobserwowanie sposobów organizacji pracy i zarządzania wybranymi firmami europejskimi. 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Obraz 1" descr=""/>
          <p:cNvPicPr/>
          <p:nvPr/>
        </p:nvPicPr>
        <p:blipFill>
          <a:blip r:embed="rId1"/>
          <a:stretch/>
        </p:blipFill>
        <p:spPr>
          <a:xfrm>
            <a:off x="-841320" y="-5644080"/>
            <a:ext cx="13032720" cy="13032720"/>
          </a:xfrm>
          <a:prstGeom prst="rect">
            <a:avLst/>
          </a:prstGeom>
          <a:ln>
            <a:noFill/>
          </a:ln>
        </p:spPr>
      </p:pic>
      <p:sp>
        <p:nvSpPr>
          <p:cNvPr id="241" name="CustomShape 1"/>
          <p:cNvSpPr/>
          <p:nvPr/>
        </p:nvSpPr>
        <p:spPr>
          <a:xfrm>
            <a:off x="5663880" y="2349000"/>
            <a:ext cx="431964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6000" spc="-1" strike="noStrike">
                <a:solidFill>
                  <a:srgbClr val="ffffff"/>
                </a:solidFill>
                <a:latin typeface="Calibri"/>
                <a:ea typeface="DejaVu Sans"/>
              </a:rPr>
              <a:t>koniec &lt;3</a:t>
            </a:r>
            <a:endParaRPr b="0" lang="pl-PL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380960" y="953280"/>
            <a:ext cx="10000440" cy="521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/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Nasza skromna przygoda była jednym z projektów POWER w ramach projektu „Staże zagraniczne dla uczniów i absolwentów szkół zawodowych oraz mobilności kadry kształcenia zawodowego” .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Aby dostać się do projektu przeszliśmy przez dwie próby :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Calibri"/>
              <a:buAutoNum type="arabicParenR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Próba pisemna ( test zawodowy )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Calibri"/>
              <a:buAutoNum type="arabicParenR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Próba językowa ( odpowiedź ustna po angielsku )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Gdy przeszliśmy testy  zostaliśmy specjalnie przygotowani do wyjazdu, uczestniczyliśmy w dodatkowych zajęciach pozalekcyjnych (min. kurs języka angielskiego, hiszpańskiego, przygotowanie kulturowe oraz przygotowanie psychologiczno-pedagogiczne), które przygotowywały nas do odbycia trzytygodniowych praktyk. </a:t>
            </a: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380960" y="1024920"/>
            <a:ext cx="950040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/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Kiedy skończyły się przygotowania do Malagi wyjechało 16 uczniów w zawodach: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lvl="1" marL="457200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technik hotelarstwa – 4 os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lvl="1" marL="457200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technik obsługi turystycznej – 5 osoby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lvl="1" marL="457200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technik żywienia i usług gastronomicznych – 7 osoby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oraz Pan mgr Sebastian Kucharski,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Pani mgr Zofia Żegleń oraz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Pani dr Joanna Ząbkowska Para,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którzy byli naszymi opiekunami podczas pobytu w Hiszpanii.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Na naszych praktykach zagranicznych odwiedził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nas Pan dyrektor mgr Zdzisław Króżel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  <p:pic>
        <p:nvPicPr>
          <p:cNvPr id="183" name="Picture 2" descr=""/>
          <p:cNvPicPr/>
          <p:nvPr/>
        </p:nvPicPr>
        <p:blipFill>
          <a:blip r:embed="rId1"/>
          <a:stretch/>
        </p:blipFill>
        <p:spPr>
          <a:xfrm>
            <a:off x="8239320" y="3357720"/>
            <a:ext cx="3569760" cy="268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Obraz 3" descr=""/>
          <p:cNvPicPr/>
          <p:nvPr/>
        </p:nvPicPr>
        <p:blipFill>
          <a:blip r:embed="rId1"/>
          <a:stretch/>
        </p:blipFill>
        <p:spPr>
          <a:xfrm>
            <a:off x="880920" y="1357200"/>
            <a:ext cx="2263680" cy="226368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3381480" y="1143000"/>
            <a:ext cx="3285360" cy="350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Gospodarzem praktyk była firma Tribeka, która zorganizowała zakwaterowanie oraz miejsca praktyk.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186" name="Obraz 5" descr=""/>
          <p:cNvPicPr/>
          <p:nvPr/>
        </p:nvPicPr>
        <p:blipFill>
          <a:blip r:embed="rId2"/>
          <a:stretch/>
        </p:blipFill>
        <p:spPr>
          <a:xfrm>
            <a:off x="6834240" y="142920"/>
            <a:ext cx="5357160" cy="6714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380880" y="0"/>
            <a:ext cx="3049920" cy="155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Każdy z nas trafił w różne miejsca praktyk. Byliśmy w nich parami, w trójkę jak i samemu.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88" name="Obraz 3" descr=""/>
          <p:cNvPicPr/>
          <p:nvPr/>
        </p:nvPicPr>
        <p:blipFill>
          <a:blip r:embed="rId1"/>
          <a:stretch/>
        </p:blipFill>
        <p:spPr>
          <a:xfrm>
            <a:off x="231840" y="2304000"/>
            <a:ext cx="5023800" cy="4352040"/>
          </a:xfrm>
          <a:prstGeom prst="rect">
            <a:avLst/>
          </a:prstGeom>
          <a:ln>
            <a:noFill/>
          </a:ln>
        </p:spPr>
      </p:pic>
      <p:sp>
        <p:nvSpPr>
          <p:cNvPr id="189" name="CustomShape 2"/>
          <p:cNvSpPr/>
          <p:nvPr/>
        </p:nvSpPr>
        <p:spPr>
          <a:xfrm>
            <a:off x="5024520" y="5857920"/>
            <a:ext cx="7286040" cy="94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uczniowie gastronomii ze swoimi współpracownikami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2"/>
          <a:stretch/>
        </p:blipFill>
        <p:spPr>
          <a:xfrm>
            <a:off x="5787720" y="335160"/>
            <a:ext cx="5947920" cy="646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Obraz 2" descr=""/>
          <p:cNvPicPr/>
          <p:nvPr/>
        </p:nvPicPr>
        <p:blipFill>
          <a:blip r:embed="rId1"/>
          <a:stretch/>
        </p:blipFill>
        <p:spPr>
          <a:xfrm>
            <a:off x="6381720" y="214200"/>
            <a:ext cx="5238000" cy="5238000"/>
          </a:xfrm>
          <a:prstGeom prst="rect">
            <a:avLst/>
          </a:prstGeom>
          <a:ln>
            <a:noFill/>
          </a:ln>
        </p:spPr>
      </p:pic>
      <p:pic>
        <p:nvPicPr>
          <p:cNvPr id="192" name="Obraz 3" descr=""/>
          <p:cNvPicPr/>
          <p:nvPr/>
        </p:nvPicPr>
        <p:blipFill>
          <a:blip r:embed="rId2"/>
          <a:stretch/>
        </p:blipFill>
        <p:spPr>
          <a:xfrm>
            <a:off x="452520" y="142920"/>
            <a:ext cx="5285520" cy="528552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1881000" y="5786280"/>
            <a:ext cx="892908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Odbyliśmy  praktyki zawodowe  w odpowiednio dobranych,  lokalnych firmach branżowych oraz hotelach i restauracjach zgodnie z kierunkiem kształcenia. </a:t>
            </a:r>
            <a:endParaRPr b="0" lang="pl-PL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Obraz 1" descr=""/>
          <p:cNvPicPr/>
          <p:nvPr/>
        </p:nvPicPr>
        <p:blipFill>
          <a:blip r:embed="rId1"/>
          <a:stretch/>
        </p:blipFill>
        <p:spPr>
          <a:xfrm>
            <a:off x="4295880" y="0"/>
            <a:ext cx="6857280" cy="685728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695520" y="1628640"/>
            <a:ext cx="273564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 pracy nie brakowało również wpadek.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Application>LibreOffice/6.1.2.1$Windows_X86_64 LibreOffice_project/65905a128db06ba48db947242809d14d3f9a93fe</Application>
  <Words>677</Words>
  <Paragraphs>98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2020-01-06T15:07:53Z</dcterms:created>
  <dc:creator>Magda</dc:creator>
  <dc:description/>
  <dc:language>pl-PL</dc:language>
  <cp:lastModifiedBy/>
  <dcterms:modified xsi:type="dcterms:W3CDTF">2020-09-26T10:29:38Z</dcterms:modified>
  <cp:revision>2480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Niestandardowy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32</vt:i4>
  </property>
</Properties>
</file>