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91" r:id="rId1"/>
  </p:sldMasterIdLst>
  <p:notesMasterIdLst>
    <p:notesMasterId r:id="rId35"/>
  </p:notesMasterIdLst>
  <p:sldIdLst>
    <p:sldId id="256" r:id="rId2"/>
    <p:sldId id="327" r:id="rId3"/>
    <p:sldId id="332" r:id="rId4"/>
    <p:sldId id="328" r:id="rId5"/>
    <p:sldId id="261" r:id="rId6"/>
    <p:sldId id="262" r:id="rId7"/>
    <p:sldId id="333" r:id="rId8"/>
    <p:sldId id="334" r:id="rId9"/>
    <p:sldId id="272" r:id="rId10"/>
    <p:sldId id="273" r:id="rId11"/>
    <p:sldId id="274" r:id="rId12"/>
    <p:sldId id="276" r:id="rId13"/>
    <p:sldId id="280" r:id="rId14"/>
    <p:sldId id="281" r:id="rId15"/>
    <p:sldId id="283" r:id="rId16"/>
    <p:sldId id="323" r:id="rId17"/>
    <p:sldId id="285" r:id="rId18"/>
    <p:sldId id="324" r:id="rId19"/>
    <p:sldId id="290" r:id="rId20"/>
    <p:sldId id="298" r:id="rId21"/>
    <p:sldId id="299" r:id="rId22"/>
    <p:sldId id="300" r:id="rId23"/>
    <p:sldId id="301" r:id="rId24"/>
    <p:sldId id="302" r:id="rId25"/>
    <p:sldId id="303" r:id="rId26"/>
    <p:sldId id="326" r:id="rId27"/>
    <p:sldId id="306" r:id="rId28"/>
    <p:sldId id="307" r:id="rId29"/>
    <p:sldId id="309" r:id="rId30"/>
    <p:sldId id="321" r:id="rId31"/>
    <p:sldId id="325" r:id="rId32"/>
    <p:sldId id="314" r:id="rId33"/>
    <p:sldId id="315" r:id="rId34"/>
  </p:sldIdLst>
  <p:sldSz cx="9144000" cy="6858000" type="screen4x3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145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69" name="Shape 6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>
        <a:latin typeface="+mn-lt"/>
        <a:ea typeface="+mn-ea"/>
        <a:cs typeface="+mn-cs"/>
        <a:sym typeface="Helvetica Neue"/>
      </a:defRPr>
    </a:lvl1pPr>
    <a:lvl2pPr indent="228600" latinLnBrk="0">
      <a:defRPr>
        <a:latin typeface="+mn-lt"/>
        <a:ea typeface="+mn-ea"/>
        <a:cs typeface="+mn-cs"/>
        <a:sym typeface="Helvetica Neue"/>
      </a:defRPr>
    </a:lvl2pPr>
    <a:lvl3pPr indent="457200" latinLnBrk="0">
      <a:defRPr>
        <a:latin typeface="+mn-lt"/>
        <a:ea typeface="+mn-ea"/>
        <a:cs typeface="+mn-cs"/>
        <a:sym typeface="Helvetica Neue"/>
      </a:defRPr>
    </a:lvl3pPr>
    <a:lvl4pPr indent="685800" latinLnBrk="0">
      <a:defRPr>
        <a:latin typeface="+mn-lt"/>
        <a:ea typeface="+mn-ea"/>
        <a:cs typeface="+mn-cs"/>
        <a:sym typeface="Helvetica Neue"/>
      </a:defRPr>
    </a:lvl4pPr>
    <a:lvl5pPr indent="914400" latinLnBrk="0">
      <a:defRPr>
        <a:latin typeface="+mn-lt"/>
        <a:ea typeface="+mn-ea"/>
        <a:cs typeface="+mn-cs"/>
        <a:sym typeface="Helvetica Neue"/>
      </a:defRPr>
    </a:lvl5pPr>
    <a:lvl6pPr indent="1143000" latinLnBrk="0">
      <a:defRPr>
        <a:latin typeface="+mn-lt"/>
        <a:ea typeface="+mn-ea"/>
        <a:cs typeface="+mn-cs"/>
        <a:sym typeface="Helvetica Neue"/>
      </a:defRPr>
    </a:lvl6pPr>
    <a:lvl7pPr indent="1371600" latinLnBrk="0">
      <a:defRPr>
        <a:latin typeface="+mn-lt"/>
        <a:ea typeface="+mn-ea"/>
        <a:cs typeface="+mn-cs"/>
        <a:sym typeface="Helvetica Neue"/>
      </a:defRPr>
    </a:lvl7pPr>
    <a:lvl8pPr indent="1600200" latinLnBrk="0">
      <a:defRPr>
        <a:latin typeface="+mn-lt"/>
        <a:ea typeface="+mn-ea"/>
        <a:cs typeface="+mn-cs"/>
        <a:sym typeface="Helvetica Neue"/>
      </a:defRPr>
    </a:lvl8pPr>
    <a:lvl9pPr indent="1828800" latinLnBrk="0">
      <a:defRPr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433E8-1848-466E-A916-FBB07963C557}" type="datetimeFigureOut">
              <a:rPr lang="pl-PL" smtClean="0"/>
              <a:t>19.05.2025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076525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433E8-1848-466E-A916-FBB07963C557}" type="datetimeFigureOut">
              <a:rPr lang="pl-PL" smtClean="0"/>
              <a:t>19.05.2025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523598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433E8-1848-466E-A916-FBB07963C557}" type="datetimeFigureOut">
              <a:rPr lang="pl-PL" smtClean="0"/>
              <a:t>19.05.2025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pl-PL" smtClean="0"/>
              <a:t>‹#›</a:t>
            </a:fld>
            <a:endParaRPr lang="pl-PL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271296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433E8-1848-466E-A916-FBB07963C557}" type="datetimeFigureOut">
              <a:rPr lang="pl-PL" smtClean="0"/>
              <a:t>19.05.2025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898053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 cyta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433E8-1848-466E-A916-FBB07963C557}" type="datetimeFigureOut">
              <a:rPr lang="pl-PL" smtClean="0"/>
              <a:t>19.05.2025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pl-PL" smtClean="0"/>
              <a:t>‹#›</a:t>
            </a:fld>
            <a:endParaRPr lang="pl-PL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648817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wda lub fał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433E8-1848-466E-A916-FBB07963C557}" type="datetimeFigureOut">
              <a:rPr lang="pl-PL" smtClean="0"/>
              <a:t>19.05.2025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068100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433E8-1848-466E-A916-FBB07963C557}" type="datetimeFigureOut">
              <a:rPr lang="pl-PL" smtClean="0"/>
              <a:t>19.05.2025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686528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433E8-1848-466E-A916-FBB07963C557}" type="datetimeFigureOut">
              <a:rPr lang="pl-PL" smtClean="0"/>
              <a:t>19.05.2025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756342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Numer slajd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27950032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433E8-1848-466E-A916-FBB07963C557}" type="datetimeFigureOut">
              <a:rPr lang="pl-PL" smtClean="0"/>
              <a:t>19.05.2025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98497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433E8-1848-466E-A916-FBB07963C557}" type="datetimeFigureOut">
              <a:rPr lang="pl-PL" smtClean="0"/>
              <a:t>19.05.2025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100581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433E8-1848-466E-A916-FBB07963C557}" type="datetimeFigureOut">
              <a:rPr lang="pl-PL" smtClean="0"/>
              <a:t>19.05.2025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525033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433E8-1848-466E-A916-FBB07963C557}" type="datetimeFigureOut">
              <a:rPr lang="pl-PL" smtClean="0"/>
              <a:t>19.05.2025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664498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433E8-1848-466E-A916-FBB07963C557}" type="datetimeFigureOut">
              <a:rPr lang="pl-PL" smtClean="0"/>
              <a:t>19.05.2025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665005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433E8-1848-466E-A916-FBB07963C557}" type="datetimeFigureOut">
              <a:rPr lang="pl-PL" smtClean="0"/>
              <a:t>19.05.2025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867687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433E8-1848-466E-A916-FBB07963C557}" type="datetimeFigureOut">
              <a:rPr lang="pl-PL" smtClean="0"/>
              <a:t>19.05.2025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092480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433E8-1848-466E-A916-FBB07963C557}" type="datetimeFigureOut">
              <a:rPr lang="pl-PL" smtClean="0"/>
              <a:t>19.05.2025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799878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8433E8-1848-466E-A916-FBB07963C557}" type="datetimeFigureOut">
              <a:rPr lang="pl-PL" smtClean="0"/>
              <a:t>19.05.2025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86CB4B4D-7CA3-9044-876B-883B54F8677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168008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  <p:sldLayoutId id="2147483703" r:id="rId12"/>
    <p:sldLayoutId id="2147483704" r:id="rId13"/>
    <p:sldLayoutId id="2147483705" r:id="rId14"/>
    <p:sldLayoutId id="2147483706" r:id="rId15"/>
    <p:sldLayoutId id="2147483707" r:id="rId16"/>
    <p:sldLayoutId id="2147483708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zsht.pl/" TargetMode="External"/><Relationship Id="rId2" Type="http://schemas.openxmlformats.org/officeDocument/2006/relationships/hyperlink" Target="http://www.oke.krakow.pl/" TargetMode="External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Egzamin potwierdzający kwalifikacje  w zawodzie   czerwiec - lipiec 2021 rok"/>
          <p:cNvSpPr txBox="1">
            <a:spLocks noGrp="1"/>
          </p:cNvSpPr>
          <p:nvPr>
            <p:ph type="title" idx="4294967295"/>
          </p:nvPr>
        </p:nvSpPr>
        <p:spPr>
          <a:xfrm>
            <a:off x="2378075" y="2143125"/>
            <a:ext cx="6765925" cy="1436688"/>
          </a:xfrm>
          <a:prstGeom prst="rect">
            <a:avLst/>
          </a:prstGeom>
        </p:spPr>
        <p:txBody>
          <a:bodyPr>
            <a:noAutofit/>
          </a:bodyPr>
          <a:lstStyle/>
          <a:p>
            <a:pPr algn="l">
              <a:lnSpc>
                <a:spcPts val="3600"/>
              </a:lnSpc>
              <a:spcBef>
                <a:spcPts val="100"/>
              </a:spcBef>
              <a:defRPr sz="3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3200" b="1" dirty="0" err="1" smtClean="0"/>
              <a:t>Egzamin</a:t>
            </a:r>
            <a:r>
              <a:rPr lang="pl-PL" sz="3200" b="1" dirty="0"/>
              <a:t> </a:t>
            </a:r>
            <a:r>
              <a:rPr sz="3200" b="1" dirty="0" err="1" smtClean="0"/>
              <a:t>zawo</a:t>
            </a:r>
            <a:r>
              <a:rPr lang="pl-PL" sz="3200" b="1" dirty="0" err="1" smtClean="0"/>
              <a:t>dowy</a:t>
            </a:r>
            <a:r>
              <a:rPr sz="3200" b="1" dirty="0"/>
              <a:t/>
            </a:r>
            <a:br>
              <a:rPr sz="3200" b="1" dirty="0"/>
            </a:br>
            <a:r>
              <a:rPr lang="pl-PL" sz="3200" b="1" dirty="0" smtClean="0"/>
              <a:t>sesja LATO</a:t>
            </a:r>
            <a:r>
              <a:rPr sz="3200" b="1" dirty="0" smtClean="0"/>
              <a:t> 2</a:t>
            </a:r>
            <a:r>
              <a:rPr lang="pl-PL" sz="3200" b="1" dirty="0" smtClean="0"/>
              <a:t>025</a:t>
            </a:r>
            <a:r>
              <a:rPr sz="3200" b="1" dirty="0" smtClean="0"/>
              <a:t> </a:t>
            </a:r>
            <a:endParaRPr sz="3200" b="1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Warunki zdania egzaminu"/>
          <p:cNvSpPr txBox="1">
            <a:spLocks noGrp="1"/>
          </p:cNvSpPr>
          <p:nvPr>
            <p:ph type="title" idx="4294967295"/>
          </p:nvPr>
        </p:nvSpPr>
        <p:spPr>
          <a:xfrm>
            <a:off x="943997" y="826586"/>
            <a:ext cx="6283354" cy="619125"/>
          </a:xfrm>
          <a:prstGeom prst="rect">
            <a:avLst/>
          </a:prstGeom>
        </p:spPr>
        <p:txBody>
          <a:bodyPr>
            <a:normAutofit/>
          </a:bodyPr>
          <a:lstStyle>
            <a:lvl1pPr indent="12700">
              <a:spcBef>
                <a:spcPts val="100"/>
              </a:spcBef>
              <a:tabLst>
                <a:tab pos="3759200" algn="l"/>
              </a:tabLst>
              <a:defRPr sz="3900" b="1">
                <a:solidFill>
                  <a:srgbClr val="330066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algn="ctr"/>
            <a:r>
              <a:rPr sz="2400" dirty="0" err="1">
                <a:solidFill>
                  <a:schemeClr val="tx1"/>
                </a:solidFill>
              </a:rPr>
              <a:t>Warunki</a:t>
            </a:r>
            <a:r>
              <a:rPr sz="2400" dirty="0">
                <a:solidFill>
                  <a:schemeClr val="tx1"/>
                </a:solidFill>
              </a:rPr>
              <a:t> </a:t>
            </a:r>
            <a:r>
              <a:rPr sz="2400" dirty="0" err="1" smtClean="0">
                <a:solidFill>
                  <a:schemeClr val="tx1"/>
                </a:solidFill>
              </a:rPr>
              <a:t>zdania</a:t>
            </a:r>
            <a:r>
              <a:rPr lang="pl-PL" sz="2400" dirty="0">
                <a:solidFill>
                  <a:schemeClr val="tx1"/>
                </a:solidFill>
              </a:rPr>
              <a:t> </a:t>
            </a:r>
            <a:r>
              <a:rPr sz="2400" dirty="0" err="1" smtClean="0">
                <a:solidFill>
                  <a:schemeClr val="tx1"/>
                </a:solidFill>
              </a:rPr>
              <a:t>egzaminu</a:t>
            </a:r>
            <a:endParaRPr sz="2400" dirty="0">
              <a:solidFill>
                <a:schemeClr val="tx1"/>
              </a:solidFill>
            </a:endParaRPr>
          </a:p>
        </p:txBody>
      </p:sp>
      <p:sp>
        <p:nvSpPr>
          <p:cNvPr id="137" name="Zdający zdał egzamin potwierdzający kwalifikację w danym  zawodzie, jeżeli uzyskał:"/>
          <p:cNvSpPr txBox="1"/>
          <p:nvPr/>
        </p:nvSpPr>
        <p:spPr>
          <a:xfrm>
            <a:off x="495300" y="1760219"/>
            <a:ext cx="8005763" cy="7219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marL="342900" indent="-330200">
              <a:lnSpc>
                <a:spcPts val="2800"/>
              </a:lnSpc>
              <a:spcBef>
                <a:spcPts val="200"/>
              </a:spcBef>
              <a:defRPr sz="2400"/>
            </a:lvl1pPr>
          </a:lstStyle>
          <a:p>
            <a:r>
              <a:rPr sz="2000" dirty="0" err="1"/>
              <a:t>Zdający</a:t>
            </a:r>
            <a:r>
              <a:rPr sz="2000" dirty="0"/>
              <a:t> </a:t>
            </a:r>
            <a:r>
              <a:rPr sz="2000" dirty="0" err="1"/>
              <a:t>zdał</a:t>
            </a:r>
            <a:r>
              <a:rPr sz="2000" dirty="0"/>
              <a:t> </a:t>
            </a:r>
            <a:r>
              <a:rPr sz="2000" dirty="0" err="1"/>
              <a:t>egzamin</a:t>
            </a:r>
            <a:r>
              <a:rPr sz="2000" dirty="0"/>
              <a:t> </a:t>
            </a:r>
            <a:r>
              <a:rPr sz="2000" dirty="0" err="1"/>
              <a:t>potwierdzający</a:t>
            </a:r>
            <a:r>
              <a:rPr sz="2000" dirty="0"/>
              <a:t> </a:t>
            </a:r>
            <a:r>
              <a:rPr sz="2000" dirty="0" err="1"/>
              <a:t>kwalifikację</a:t>
            </a:r>
            <a:r>
              <a:rPr sz="2000" dirty="0"/>
              <a:t> w </a:t>
            </a:r>
            <a:r>
              <a:rPr sz="2000" dirty="0" err="1"/>
              <a:t>danym</a:t>
            </a:r>
            <a:r>
              <a:rPr sz="2000" dirty="0"/>
              <a:t>  </a:t>
            </a:r>
            <a:r>
              <a:rPr sz="2000" dirty="0" err="1"/>
              <a:t>zawodzie</a:t>
            </a:r>
            <a:r>
              <a:rPr sz="2000" dirty="0"/>
              <a:t>, </a:t>
            </a:r>
            <a:r>
              <a:rPr sz="2000" dirty="0" err="1"/>
              <a:t>jeżeli</a:t>
            </a:r>
            <a:r>
              <a:rPr sz="2000" dirty="0"/>
              <a:t> </a:t>
            </a:r>
            <a:r>
              <a:rPr sz="2000" dirty="0" err="1"/>
              <a:t>uzyskał</a:t>
            </a:r>
            <a:r>
              <a:rPr sz="2000" dirty="0"/>
              <a:t>:</a:t>
            </a:r>
          </a:p>
        </p:txBody>
      </p:sp>
      <p:sp>
        <p:nvSpPr>
          <p:cNvPr id="138" name="●"/>
          <p:cNvSpPr txBox="1"/>
          <p:nvPr/>
        </p:nvSpPr>
        <p:spPr>
          <a:xfrm>
            <a:off x="495300" y="3029584"/>
            <a:ext cx="153988" cy="241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indent="12700">
              <a:spcBef>
                <a:spcPts val="100"/>
              </a:spcBef>
              <a:defRPr sz="1600" b="1"/>
            </a:lvl1pPr>
          </a:lstStyle>
          <a:p>
            <a:r>
              <a:rPr dirty="0"/>
              <a:t>●</a:t>
            </a:r>
          </a:p>
        </p:txBody>
      </p:sp>
      <p:sp>
        <p:nvSpPr>
          <p:cNvPr id="139" name="z części pisemnej – co najmniej 50% punktów  możliwych do uzyskania…"/>
          <p:cNvSpPr txBox="1"/>
          <p:nvPr/>
        </p:nvSpPr>
        <p:spPr>
          <a:xfrm>
            <a:off x="495300" y="2979420"/>
            <a:ext cx="6975475" cy="10643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355600">
              <a:lnSpc>
                <a:spcPts val="2800"/>
              </a:lnSpc>
              <a:spcBef>
                <a:spcPts val="200"/>
              </a:spcBef>
              <a:defRPr sz="2400" b="1"/>
            </a:pPr>
            <a:r>
              <a:rPr sz="2000" dirty="0"/>
              <a:t>z </a:t>
            </a:r>
            <a:r>
              <a:rPr sz="2000" dirty="0" err="1"/>
              <a:t>części</a:t>
            </a:r>
            <a:r>
              <a:rPr sz="2000" dirty="0"/>
              <a:t> </a:t>
            </a:r>
            <a:r>
              <a:rPr sz="2000" dirty="0" err="1"/>
              <a:t>pisemnej</a:t>
            </a:r>
            <a:r>
              <a:rPr sz="2000" dirty="0"/>
              <a:t> – co </a:t>
            </a:r>
            <a:r>
              <a:rPr sz="2000" dirty="0" err="1"/>
              <a:t>najmniej</a:t>
            </a:r>
            <a:r>
              <a:rPr sz="2000" dirty="0"/>
              <a:t> 50% </a:t>
            </a:r>
            <a:r>
              <a:rPr sz="2000" dirty="0" err="1"/>
              <a:t>punktów</a:t>
            </a:r>
            <a:r>
              <a:rPr sz="2000" dirty="0"/>
              <a:t>  </a:t>
            </a:r>
            <a:r>
              <a:rPr sz="2000" dirty="0" err="1"/>
              <a:t>możliwych</a:t>
            </a:r>
            <a:r>
              <a:rPr sz="2000" dirty="0"/>
              <a:t> do </a:t>
            </a:r>
            <a:r>
              <a:rPr sz="2000" dirty="0" err="1"/>
              <a:t>uzyskania</a:t>
            </a:r>
            <a:endParaRPr sz="2000" dirty="0"/>
          </a:p>
          <a:p>
            <a:pPr indent="355600">
              <a:spcBef>
                <a:spcPts val="300"/>
              </a:spcBef>
              <a:defRPr sz="2400"/>
            </a:pPr>
            <a:r>
              <a:rPr sz="2000" dirty="0" err="1"/>
              <a:t>oraz</a:t>
            </a:r>
            <a:endParaRPr sz="2000" dirty="0"/>
          </a:p>
        </p:txBody>
      </p:sp>
      <p:sp>
        <p:nvSpPr>
          <p:cNvPr id="140" name="●"/>
          <p:cNvSpPr txBox="1"/>
          <p:nvPr/>
        </p:nvSpPr>
        <p:spPr>
          <a:xfrm>
            <a:off x="495300" y="4667884"/>
            <a:ext cx="153988" cy="241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indent="12700">
              <a:spcBef>
                <a:spcPts val="100"/>
              </a:spcBef>
              <a:defRPr sz="1600" b="1"/>
            </a:lvl1pPr>
          </a:lstStyle>
          <a:p>
            <a:r>
              <a:rPr dirty="0"/>
              <a:t>●</a:t>
            </a:r>
          </a:p>
        </p:txBody>
      </p:sp>
      <p:sp>
        <p:nvSpPr>
          <p:cNvPr id="141" name="z części praktycznej – co najmniej 75% punktów  możliwych do uzyskania"/>
          <p:cNvSpPr txBox="1"/>
          <p:nvPr/>
        </p:nvSpPr>
        <p:spPr>
          <a:xfrm>
            <a:off x="838200" y="4617718"/>
            <a:ext cx="6988175" cy="7219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indent="12700">
              <a:lnSpc>
                <a:spcPts val="2800"/>
              </a:lnSpc>
              <a:spcBef>
                <a:spcPts val="200"/>
              </a:spcBef>
              <a:defRPr sz="2400" b="1"/>
            </a:lvl1pPr>
          </a:lstStyle>
          <a:p>
            <a:r>
              <a:rPr sz="2000" dirty="0"/>
              <a:t>z </a:t>
            </a:r>
            <a:r>
              <a:rPr sz="2000" dirty="0" err="1"/>
              <a:t>części</a:t>
            </a:r>
            <a:r>
              <a:rPr sz="2000" dirty="0"/>
              <a:t> </a:t>
            </a:r>
            <a:r>
              <a:rPr sz="2000" dirty="0" err="1"/>
              <a:t>praktycznej</a:t>
            </a:r>
            <a:r>
              <a:rPr sz="2000" dirty="0"/>
              <a:t> – co </a:t>
            </a:r>
            <a:r>
              <a:rPr sz="2000" dirty="0" err="1"/>
              <a:t>najmniej</a:t>
            </a:r>
            <a:r>
              <a:rPr sz="2000" dirty="0"/>
              <a:t> 75% </a:t>
            </a:r>
            <a:r>
              <a:rPr sz="2000" dirty="0" err="1"/>
              <a:t>punktów</a:t>
            </a:r>
            <a:r>
              <a:rPr sz="2000" dirty="0"/>
              <a:t>  </a:t>
            </a:r>
            <a:r>
              <a:rPr sz="2000" dirty="0" err="1"/>
              <a:t>możliwych</a:t>
            </a:r>
            <a:r>
              <a:rPr sz="2000" dirty="0"/>
              <a:t> do </a:t>
            </a:r>
            <a:r>
              <a:rPr sz="2000" dirty="0" err="1"/>
              <a:t>uzyskania</a:t>
            </a:r>
            <a:endParaRPr sz="20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CZĘŚĆ PISEMNA EGZAMINU"/>
          <p:cNvSpPr txBox="1"/>
          <p:nvPr/>
        </p:nvSpPr>
        <p:spPr>
          <a:xfrm>
            <a:off x="713064" y="1905000"/>
            <a:ext cx="7155809" cy="18158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>
            <a:lvl1pPr algn="ctr">
              <a:defRPr sz="4000" b="1"/>
            </a:lvl1pPr>
          </a:lstStyle>
          <a:p>
            <a:r>
              <a:rPr sz="2400" dirty="0"/>
              <a:t>CZĘŚĆ PISEMNA </a:t>
            </a:r>
            <a:r>
              <a:rPr sz="2400" dirty="0" smtClean="0"/>
              <a:t>EGZAMINU</a:t>
            </a:r>
            <a:r>
              <a:rPr lang="pl-PL" sz="2400" dirty="0" smtClean="0"/>
              <a:t> </a:t>
            </a:r>
          </a:p>
          <a:p>
            <a:r>
              <a:rPr lang="pl-PL" sz="2400" dirty="0" smtClean="0"/>
              <a:t>na stanowiskach komputerowych</a:t>
            </a:r>
          </a:p>
          <a:p>
            <a:pPr algn="l"/>
            <a:endParaRPr lang="pl-PL" b="0" dirty="0" smtClean="0"/>
          </a:p>
          <a:p>
            <a:pPr algn="l"/>
            <a:r>
              <a:rPr lang="pl-PL" sz="2400" b="0" dirty="0"/>
              <a:t>t</a:t>
            </a:r>
            <a:r>
              <a:rPr lang="pl-PL" sz="2400" b="0" dirty="0" smtClean="0"/>
              <a:t>rwa 60 minut i składa się z 40 pytań zamkniętych</a:t>
            </a:r>
            <a:endParaRPr sz="2400" b="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Organizacja części pisemnej"/>
          <p:cNvSpPr txBox="1">
            <a:spLocks noGrp="1"/>
          </p:cNvSpPr>
          <p:nvPr>
            <p:ph type="title" idx="4294967295"/>
          </p:nvPr>
        </p:nvSpPr>
        <p:spPr>
          <a:xfrm>
            <a:off x="1240970" y="482600"/>
            <a:ext cx="5502729" cy="619125"/>
          </a:xfrm>
          <a:prstGeom prst="rect">
            <a:avLst/>
          </a:prstGeom>
        </p:spPr>
        <p:txBody>
          <a:bodyPr>
            <a:normAutofit/>
          </a:bodyPr>
          <a:lstStyle>
            <a:lvl1pPr indent="12700">
              <a:spcBef>
                <a:spcPts val="100"/>
              </a:spcBef>
              <a:tabLst>
                <a:tab pos="2946400" algn="l"/>
              </a:tabLst>
              <a:defRPr sz="39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algn="ctr"/>
            <a:r>
              <a:rPr sz="2400" dirty="0" err="1" smtClean="0"/>
              <a:t>Organizacja</a:t>
            </a:r>
            <a:r>
              <a:rPr lang="pl-PL" sz="2400" dirty="0"/>
              <a:t> </a:t>
            </a:r>
            <a:r>
              <a:rPr sz="2400" dirty="0" err="1" smtClean="0"/>
              <a:t>części</a:t>
            </a:r>
            <a:r>
              <a:rPr sz="2400" dirty="0" smtClean="0"/>
              <a:t> </a:t>
            </a:r>
            <a:r>
              <a:rPr sz="2400" dirty="0" err="1"/>
              <a:t>pisemnej</a:t>
            </a:r>
            <a:endParaRPr sz="2400" dirty="0"/>
          </a:p>
        </p:txBody>
      </p:sp>
      <p:sp>
        <p:nvSpPr>
          <p:cNvPr id="149" name="W dniu egzaminu zdający zgłoszą się do szkoły co najmniej 30 - 40 minut przed wyznaczoną godziną egzaminu…"/>
          <p:cNvSpPr txBox="1"/>
          <p:nvPr/>
        </p:nvSpPr>
        <p:spPr>
          <a:xfrm>
            <a:off x="533400" y="1508125"/>
            <a:ext cx="8128000" cy="25483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marL="317500" indent="-304800">
              <a:lnSpc>
                <a:spcPts val="2200"/>
              </a:lnSpc>
              <a:spcBef>
                <a:spcPts val="400"/>
              </a:spcBef>
              <a:buSzPct val="71000"/>
              <a:buChar char="●"/>
              <a:tabLst>
                <a:tab pos="304800" algn="l"/>
                <a:tab pos="317500" algn="l"/>
                <a:tab pos="8001000" algn="l"/>
              </a:tabLst>
              <a:defRPr sz="2100"/>
            </a:pPr>
            <a:r>
              <a:rPr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 </a:t>
            </a:r>
            <a:r>
              <a:rPr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dniu</a:t>
            </a:r>
            <a:r>
              <a:rPr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egzaminu</a:t>
            </a:r>
            <a:r>
              <a:rPr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zdający</a:t>
            </a:r>
            <a:r>
              <a:rPr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zgłoszą</a:t>
            </a:r>
            <a:r>
              <a:rPr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się</a:t>
            </a:r>
            <a:r>
              <a:rPr sz="20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 </a:t>
            </a:r>
            <a:r>
              <a:rPr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najmniej</a:t>
            </a:r>
            <a:r>
              <a:rPr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sz="20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30 - </a:t>
            </a:r>
            <a:r>
              <a:rPr sz="20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40 </a:t>
            </a:r>
            <a:r>
              <a:rPr sz="20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minut</a:t>
            </a:r>
            <a:r>
              <a:rPr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przed</a:t>
            </a:r>
            <a:r>
              <a:rPr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wyznaczoną</a:t>
            </a:r>
            <a:r>
              <a:rPr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godziną</a:t>
            </a:r>
            <a:r>
              <a:rPr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egzaminu</a:t>
            </a:r>
            <a:endParaRPr lang="pl-PL" sz="2000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04800" indent="-292100" algn="just">
              <a:lnSpc>
                <a:spcPct val="103000"/>
              </a:lnSpc>
              <a:tabLst>
                <a:tab pos="304800" algn="l"/>
                <a:tab pos="317500" algn="l"/>
                <a:tab pos="8001000" algn="l"/>
              </a:tabLst>
              <a:defRPr sz="2100">
                <a:solidFill>
                  <a:srgbClr val="FF0000"/>
                </a:solidFill>
                <a:latin typeface="Carlito"/>
                <a:ea typeface="Carlito"/>
                <a:cs typeface="Carlito"/>
                <a:sym typeface="Carlito"/>
              </a:defRPr>
            </a:pPr>
            <a:endParaRPr sz="2000" u="sng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17500" indent="-304800">
              <a:lnSpc>
                <a:spcPts val="2200"/>
              </a:lnSpc>
              <a:spcBef>
                <a:spcPts val="400"/>
              </a:spcBef>
              <a:buSzPct val="71000"/>
              <a:buChar char="●"/>
              <a:tabLst>
                <a:tab pos="304800" algn="l"/>
                <a:tab pos="317500" algn="l"/>
                <a:tab pos="8001000" algn="l"/>
              </a:tabLst>
              <a:defRPr sz="2100"/>
            </a:pPr>
            <a:r>
              <a:rPr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</a:t>
            </a:r>
            <a:r>
              <a:rPr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rlito"/>
              </a:rPr>
              <a:t>ażdy</a:t>
            </a:r>
            <a:r>
              <a:rPr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rlito"/>
              </a:rPr>
              <a:t>  </a:t>
            </a:r>
            <a:r>
              <a:rPr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rlito"/>
              </a:rPr>
              <a:t>zdający</a:t>
            </a:r>
            <a:r>
              <a:rPr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rlito"/>
              </a:rPr>
              <a:t> </a:t>
            </a:r>
            <a:r>
              <a:rPr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rlito"/>
              </a:rPr>
              <a:t>powinien</a:t>
            </a:r>
            <a:r>
              <a:rPr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rlito"/>
              </a:rPr>
              <a:t> </a:t>
            </a:r>
            <a:r>
              <a:rPr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rlito"/>
              </a:rPr>
              <a:t>mieć</a:t>
            </a:r>
            <a:r>
              <a:rPr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rlito"/>
              </a:rPr>
              <a:t>:</a:t>
            </a:r>
          </a:p>
          <a:p>
            <a:pPr marL="304800" indent="-292100">
              <a:lnSpc>
                <a:spcPts val="2300"/>
              </a:lnSpc>
              <a:spcBef>
                <a:spcPts val="600"/>
              </a:spcBef>
              <a:tabLst>
                <a:tab pos="304800" algn="l"/>
                <a:tab pos="317500" algn="l"/>
                <a:tab pos="8001000" algn="l"/>
              </a:tabLst>
              <a:defRPr sz="2100"/>
            </a:pPr>
            <a:r>
              <a:rPr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  </a:t>
            </a:r>
            <a:r>
              <a:rPr sz="2000" b="1" u="sng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dokument</a:t>
            </a:r>
            <a:r>
              <a:rPr sz="2000" b="1" u="sn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b="1" u="sng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tożsamości</a:t>
            </a:r>
            <a:r>
              <a:rPr sz="2000" b="1" u="sn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b="1" u="sng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wraz</a:t>
            </a:r>
            <a:r>
              <a:rPr sz="2000" b="1" u="sn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b="1" u="sng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ze</a:t>
            </a:r>
            <a:r>
              <a:rPr sz="2000" b="1" u="sn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b="1" u="sng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zdjęciem</a:t>
            </a:r>
            <a:endParaRPr sz="2000" b="1" u="sng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17500" indent="-304800">
              <a:spcBef>
                <a:spcPts val="100"/>
              </a:spcBef>
              <a:buSzPct val="100000"/>
              <a:buChar char="-"/>
              <a:tabLst>
                <a:tab pos="304800" algn="l"/>
                <a:tab pos="317500" algn="l"/>
                <a:tab pos="8001000" algn="l"/>
              </a:tabLst>
              <a:defRPr sz="2100" b="1" u="sng"/>
            </a:pPr>
            <a:r>
              <a:rPr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długopis</a:t>
            </a:r>
            <a:r>
              <a:rPr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pióro</a:t>
            </a:r>
            <a:r>
              <a:rPr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 z </a:t>
            </a:r>
            <a:r>
              <a:rPr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czarnym</a:t>
            </a:r>
            <a:r>
              <a:rPr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tuszem</a:t>
            </a:r>
            <a:r>
              <a:rPr sz="2000" u="none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pl-PL" sz="2000" u="none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2700">
              <a:spcBef>
                <a:spcPts val="100"/>
              </a:spcBef>
              <a:buSzPct val="100000"/>
              <a:tabLst>
                <a:tab pos="304800" algn="l"/>
                <a:tab pos="317500" algn="l"/>
                <a:tab pos="8001000" algn="l"/>
              </a:tabLst>
              <a:defRPr sz="2100" b="1" u="sng"/>
            </a:pPr>
            <a:r>
              <a:rPr lang="pl-PL" sz="2000" b="0" u="none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sz="2000" b="0" u="none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oraz</a:t>
            </a:r>
            <a:r>
              <a:rPr sz="2000" b="0" u="none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b="0" u="none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może</a:t>
            </a:r>
            <a:r>
              <a:rPr sz="2000" b="0" u="none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b="0" u="none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mieć</a:t>
            </a:r>
            <a:endParaRPr sz="2000" b="0" u="none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17500" indent="-304800">
              <a:lnSpc>
                <a:spcPts val="2400"/>
              </a:lnSpc>
              <a:spcBef>
                <a:spcPts val="100"/>
              </a:spcBef>
              <a:buSzPct val="100000"/>
              <a:buChar char="-"/>
              <a:tabLst>
                <a:tab pos="304800" algn="l"/>
                <a:tab pos="317500" algn="l"/>
                <a:tab pos="8001000" algn="l"/>
              </a:tabLst>
              <a:defRPr sz="2100" b="1" u="sng"/>
            </a:pPr>
            <a:r>
              <a:rPr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kalkulator</a:t>
            </a:r>
            <a:r>
              <a:rPr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prosty</a:t>
            </a:r>
            <a:r>
              <a:rPr sz="20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pl-PL" sz="2000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Tytuł 2"/>
          <p:cNvSpPr txBox="1">
            <a:spLocks noGrp="1"/>
          </p:cNvSpPr>
          <p:nvPr>
            <p:ph type="title"/>
          </p:nvPr>
        </p:nvSpPr>
        <p:spPr>
          <a:xfrm>
            <a:off x="402584" y="829597"/>
            <a:ext cx="7980499" cy="787106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/>
            <a:r>
              <a:rPr sz="2400" b="1" dirty="0">
                <a:solidFill>
                  <a:schemeClr val="tx1"/>
                </a:solidFill>
              </a:rPr>
              <a:t>Ok. 30 </a:t>
            </a:r>
            <a:r>
              <a:rPr sz="2400" b="1" dirty="0" err="1">
                <a:solidFill>
                  <a:schemeClr val="tx1"/>
                </a:solidFill>
              </a:rPr>
              <a:t>minut</a:t>
            </a:r>
            <a:r>
              <a:rPr sz="2400" b="1" dirty="0">
                <a:solidFill>
                  <a:schemeClr val="tx1"/>
                </a:solidFill>
              </a:rPr>
              <a:t> </a:t>
            </a:r>
            <a:r>
              <a:rPr sz="2400" b="1" dirty="0" err="1">
                <a:solidFill>
                  <a:schemeClr val="tx1"/>
                </a:solidFill>
              </a:rPr>
              <a:t>przed</a:t>
            </a:r>
            <a:r>
              <a:rPr sz="2400" b="1" dirty="0">
                <a:solidFill>
                  <a:schemeClr val="tx1"/>
                </a:solidFill>
              </a:rPr>
              <a:t> </a:t>
            </a:r>
            <a:r>
              <a:rPr sz="2400" b="1" dirty="0" err="1">
                <a:solidFill>
                  <a:schemeClr val="tx1"/>
                </a:solidFill>
              </a:rPr>
              <a:t>egzaminem</a:t>
            </a:r>
            <a:endParaRPr sz="2400" b="1" dirty="0">
              <a:solidFill>
                <a:schemeClr val="tx1"/>
              </a:solidFill>
            </a:endParaRPr>
          </a:p>
        </p:txBody>
      </p:sp>
      <p:sp>
        <p:nvSpPr>
          <p:cNvPr id="192" name="Symbol zastępczy numeru slajdu 5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13</a:t>
            </a:fld>
            <a:endParaRPr dirty="0"/>
          </a:p>
        </p:txBody>
      </p:sp>
      <p:sp>
        <p:nvSpPr>
          <p:cNvPr id="182" name="Symbol zastępczy zawartości 1"/>
          <p:cNvSpPr txBox="1">
            <a:spLocks noGrp="1"/>
          </p:cNvSpPr>
          <p:nvPr>
            <p:ph type="body" idx="4294967295"/>
          </p:nvPr>
        </p:nvSpPr>
        <p:spPr>
          <a:xfrm>
            <a:off x="486560" y="1910702"/>
            <a:ext cx="8991600" cy="4322147"/>
          </a:xfrm>
          <a:prstGeom prst="rect">
            <a:avLst/>
          </a:prstGeom>
          <a:solidFill>
            <a:schemeClr val="bg1"/>
          </a:solidFill>
        </p:spPr>
        <p:txBody>
          <a:bodyPr lIns="34289" tIns="34289" rIns="34289" bIns="34289">
            <a:noAutofit/>
          </a:bodyPr>
          <a:lstStyle/>
          <a:p>
            <a:pPr marL="0" lvl="1" defTabSz="713231">
              <a:lnSpc>
                <a:spcPct val="120000"/>
              </a:lnSpc>
              <a:spcBef>
                <a:spcPts val="900"/>
              </a:spcBef>
              <a:buClr>
                <a:srgbClr val="000000"/>
              </a:buClr>
              <a:buSzTx/>
              <a:buFont typeface="Arial"/>
              <a:buNone/>
              <a:defRPr sz="1871">
                <a:solidFill>
                  <a:srgbClr val="002060"/>
                </a:solidFill>
              </a:defRPr>
            </a:pPr>
            <a:r>
              <a:rPr sz="2000" dirty="0" err="1">
                <a:solidFill>
                  <a:schemeClr val="tx1"/>
                </a:solidFill>
              </a:rPr>
              <a:t>Przewodniczący</a:t>
            </a:r>
            <a:r>
              <a:rPr sz="2000" dirty="0">
                <a:solidFill>
                  <a:schemeClr val="tx1"/>
                </a:solidFill>
              </a:rPr>
              <a:t> </a:t>
            </a:r>
            <a:r>
              <a:rPr sz="2000" dirty="0" smtClean="0">
                <a:solidFill>
                  <a:schemeClr val="tx1"/>
                </a:solidFill>
              </a:rPr>
              <a:t>Z</a:t>
            </a:r>
            <a:r>
              <a:rPr lang="pl-PL" sz="2000" dirty="0" smtClean="0">
                <a:solidFill>
                  <a:schemeClr val="tx1"/>
                </a:solidFill>
              </a:rPr>
              <a:t>N</a:t>
            </a:r>
            <a:endParaRPr sz="2000" dirty="0">
              <a:solidFill>
                <a:schemeClr val="tx1"/>
              </a:solidFill>
            </a:endParaRPr>
          </a:p>
          <a:p>
            <a:pPr marL="144875" lvl="1" indent="-144875" defTabSz="713231">
              <a:lnSpc>
                <a:spcPct val="120000"/>
              </a:lnSpc>
              <a:spcBef>
                <a:spcPts val="900"/>
              </a:spcBef>
              <a:buClr>
                <a:srgbClr val="000000"/>
              </a:buClr>
              <a:buFont typeface="Arial"/>
              <a:buChar char="•"/>
              <a:defRPr sz="1871">
                <a:solidFill>
                  <a:srgbClr val="002060"/>
                </a:solidFill>
              </a:defRPr>
            </a:pPr>
            <a:r>
              <a:rPr sz="2000" dirty="0">
                <a:solidFill>
                  <a:schemeClr val="tx1"/>
                </a:solidFill>
              </a:rPr>
              <a:t>przypomina o zakazie wnoszenia i korzystania z: </a:t>
            </a:r>
          </a:p>
          <a:p>
            <a:pPr marL="468058" lvl="2" indent="-267461" defTabSz="713231">
              <a:lnSpc>
                <a:spcPct val="120000"/>
              </a:lnSpc>
              <a:spcBef>
                <a:spcPts val="400"/>
              </a:spcBef>
              <a:buClr>
                <a:srgbClr val="000000"/>
              </a:buClr>
              <a:buFont typeface="Symbol"/>
              <a:buChar char="-"/>
              <a:defRPr sz="1871">
                <a:solidFill>
                  <a:srgbClr val="002060"/>
                </a:solidFill>
              </a:defRPr>
            </a:pPr>
            <a:r>
              <a:rPr sz="2000" dirty="0">
                <a:solidFill>
                  <a:schemeClr val="tx1"/>
                </a:solidFill>
              </a:rPr>
              <a:t>urządzeń telekomunikacyjnych </a:t>
            </a:r>
          </a:p>
          <a:p>
            <a:pPr marL="468058" lvl="2" indent="-267461" defTabSz="713231">
              <a:lnSpc>
                <a:spcPct val="120000"/>
              </a:lnSpc>
              <a:spcBef>
                <a:spcPts val="400"/>
              </a:spcBef>
              <a:buClr>
                <a:srgbClr val="000000"/>
              </a:buClr>
              <a:buFont typeface="Symbol"/>
              <a:buChar char="-"/>
              <a:defRPr sz="1871">
                <a:solidFill>
                  <a:srgbClr val="002060"/>
                </a:solidFill>
              </a:defRPr>
            </a:pPr>
            <a:r>
              <a:rPr sz="2000" dirty="0">
                <a:solidFill>
                  <a:schemeClr val="tx1"/>
                </a:solidFill>
              </a:rPr>
              <a:t>materiałów / przyborów, które nie zostały wymienione</a:t>
            </a:r>
            <a:br>
              <a:rPr sz="2000" dirty="0">
                <a:solidFill>
                  <a:schemeClr val="tx1"/>
                </a:solidFill>
              </a:rPr>
            </a:br>
            <a:r>
              <a:rPr sz="2000" dirty="0">
                <a:solidFill>
                  <a:schemeClr val="tx1"/>
                </a:solidFill>
              </a:rPr>
              <a:t>w informacji dyrektora CKE</a:t>
            </a:r>
          </a:p>
          <a:p>
            <a:pPr marL="144875" lvl="1" indent="-144875" defTabSz="713231">
              <a:lnSpc>
                <a:spcPct val="120000"/>
              </a:lnSpc>
              <a:spcBef>
                <a:spcPts val="900"/>
              </a:spcBef>
              <a:buClr>
                <a:srgbClr val="000000"/>
              </a:buClr>
              <a:buFont typeface="Arial"/>
              <a:buChar char="•"/>
              <a:defRPr sz="1871">
                <a:solidFill>
                  <a:srgbClr val="002060"/>
                </a:solidFill>
              </a:defRPr>
            </a:pPr>
            <a:r>
              <a:rPr sz="2000" dirty="0">
                <a:solidFill>
                  <a:schemeClr val="tx1"/>
                </a:solidFill>
              </a:rPr>
              <a:t>sprawdza </a:t>
            </a:r>
            <a:r>
              <a:rPr sz="2000" dirty="0" err="1">
                <a:solidFill>
                  <a:schemeClr val="tx1"/>
                </a:solidFill>
              </a:rPr>
              <a:t>tożsamość</a:t>
            </a:r>
            <a:r>
              <a:rPr sz="2000" dirty="0">
                <a:solidFill>
                  <a:schemeClr val="tx1"/>
                </a:solidFill>
              </a:rPr>
              <a:t> </a:t>
            </a:r>
            <a:r>
              <a:rPr sz="2000" dirty="0" err="1" smtClean="0">
                <a:solidFill>
                  <a:schemeClr val="tx1"/>
                </a:solidFill>
              </a:rPr>
              <a:t>zdając</a:t>
            </a:r>
            <a:r>
              <a:rPr lang="pl-PL" sz="2000" dirty="0" smtClean="0">
                <a:solidFill>
                  <a:schemeClr val="tx1"/>
                </a:solidFill>
              </a:rPr>
              <a:t>ego</a:t>
            </a:r>
            <a:r>
              <a:rPr sz="2000" dirty="0" smtClean="0">
                <a:solidFill>
                  <a:schemeClr val="tx1"/>
                </a:solidFill>
              </a:rPr>
              <a:t> </a:t>
            </a:r>
            <a:r>
              <a:rPr sz="2000" dirty="0">
                <a:solidFill>
                  <a:schemeClr val="tx1"/>
                </a:solidFill>
              </a:rPr>
              <a:t>i przekazuje mu </a:t>
            </a:r>
            <a:r>
              <a:rPr sz="2000" dirty="0" err="1">
                <a:solidFill>
                  <a:schemeClr val="tx1"/>
                </a:solidFill>
              </a:rPr>
              <a:t>kartę</a:t>
            </a:r>
            <a:r>
              <a:rPr sz="2000" dirty="0">
                <a:solidFill>
                  <a:schemeClr val="tx1"/>
                </a:solidFill>
              </a:rPr>
              <a:t> </a:t>
            </a:r>
            <a:r>
              <a:rPr sz="2000" dirty="0" err="1" smtClean="0">
                <a:solidFill>
                  <a:schemeClr val="tx1"/>
                </a:solidFill>
              </a:rPr>
              <a:t>identyfikacyjną</a:t>
            </a:r>
            <a:r>
              <a:rPr lang="pl-PL" sz="2000" dirty="0" smtClean="0">
                <a:solidFill>
                  <a:schemeClr val="tx1"/>
                </a:solidFill>
              </a:rPr>
              <a:t> z danymi do logowania.</a:t>
            </a:r>
            <a:endParaRPr sz="2000" dirty="0">
              <a:solidFill>
                <a:schemeClr val="tx1"/>
              </a:solidFill>
            </a:endParaRPr>
          </a:p>
          <a:p>
            <a:pPr marL="144875" lvl="1" indent="-144875" defTabSz="713231">
              <a:lnSpc>
                <a:spcPct val="120000"/>
              </a:lnSpc>
              <a:spcBef>
                <a:spcPts val="900"/>
              </a:spcBef>
              <a:buClr>
                <a:srgbClr val="000000"/>
              </a:buClr>
              <a:buFont typeface="Arial"/>
              <a:buChar char="•"/>
              <a:defRPr sz="1871">
                <a:solidFill>
                  <a:srgbClr val="002060"/>
                </a:solidFill>
              </a:defRPr>
            </a:pPr>
            <a:r>
              <a:rPr sz="2000" dirty="0">
                <a:solidFill>
                  <a:schemeClr val="tx1"/>
                </a:solidFill>
              </a:rPr>
              <a:t>przeprowadza </a:t>
            </a:r>
            <a:r>
              <a:rPr sz="2000" dirty="0" err="1">
                <a:solidFill>
                  <a:schemeClr val="tx1"/>
                </a:solidFill>
              </a:rPr>
              <a:t>losowanie</a:t>
            </a:r>
            <a:r>
              <a:rPr sz="2000" dirty="0">
                <a:solidFill>
                  <a:schemeClr val="tx1"/>
                </a:solidFill>
              </a:rPr>
              <a:t> </a:t>
            </a:r>
            <a:r>
              <a:rPr sz="2000" dirty="0" err="1" smtClean="0">
                <a:solidFill>
                  <a:schemeClr val="tx1"/>
                </a:solidFill>
              </a:rPr>
              <a:t>miejsc</a:t>
            </a:r>
            <a:endParaRPr sz="2000" dirty="0">
              <a:solidFill>
                <a:schemeClr val="tx1"/>
              </a:solidFill>
            </a:endParaRPr>
          </a:p>
          <a:p>
            <a:pPr marL="144875" lvl="1" indent="-144875" defTabSz="713231">
              <a:lnSpc>
                <a:spcPct val="120000"/>
              </a:lnSpc>
              <a:spcBef>
                <a:spcPts val="900"/>
              </a:spcBef>
              <a:buClr>
                <a:srgbClr val="000000"/>
              </a:buClr>
              <a:buFont typeface="Arial"/>
              <a:buChar char="•"/>
              <a:defRPr sz="1871" b="1">
                <a:solidFill>
                  <a:srgbClr val="002060"/>
                </a:solidFill>
              </a:defRPr>
            </a:pPr>
            <a:r>
              <a:rPr sz="2000" dirty="0" err="1" smtClean="0">
                <a:solidFill>
                  <a:schemeClr val="tx1"/>
                </a:solidFill>
              </a:rPr>
              <a:t>zdający</a:t>
            </a:r>
            <a:r>
              <a:rPr sz="2000" dirty="0" smtClean="0">
                <a:solidFill>
                  <a:schemeClr val="tx1"/>
                </a:solidFill>
              </a:rPr>
              <a:t> </a:t>
            </a:r>
            <a:r>
              <a:rPr sz="2000" dirty="0" err="1" smtClean="0">
                <a:solidFill>
                  <a:schemeClr val="tx1"/>
                </a:solidFill>
              </a:rPr>
              <a:t>potwierdz</a:t>
            </a:r>
            <a:r>
              <a:rPr lang="pl-PL" sz="2000" dirty="0" smtClean="0">
                <a:solidFill>
                  <a:schemeClr val="tx1"/>
                </a:solidFill>
              </a:rPr>
              <a:t>a</a:t>
            </a:r>
            <a:r>
              <a:rPr sz="2000" dirty="0" smtClean="0">
                <a:solidFill>
                  <a:schemeClr val="tx1"/>
                </a:solidFill>
              </a:rPr>
              <a:t> </a:t>
            </a:r>
            <a:r>
              <a:rPr sz="2000" dirty="0" err="1">
                <a:solidFill>
                  <a:schemeClr val="tx1"/>
                </a:solidFill>
              </a:rPr>
              <a:t>obecność</a:t>
            </a:r>
            <a:r>
              <a:rPr sz="2000" dirty="0">
                <a:solidFill>
                  <a:schemeClr val="tx1"/>
                </a:solidFill>
              </a:rPr>
              <a:t> </a:t>
            </a:r>
            <a:r>
              <a:rPr sz="2000" dirty="0" err="1" smtClean="0">
                <a:solidFill>
                  <a:schemeClr val="tx1"/>
                </a:solidFill>
              </a:rPr>
              <a:t>podpisem</a:t>
            </a:r>
            <a:r>
              <a:rPr sz="2000" dirty="0" smtClean="0">
                <a:solidFill>
                  <a:schemeClr val="tx1"/>
                </a:solidFill>
              </a:rPr>
              <a:t> </a:t>
            </a:r>
            <a:r>
              <a:rPr sz="2000" dirty="0">
                <a:solidFill>
                  <a:schemeClr val="tx1"/>
                </a:solidFill>
              </a:rPr>
              <a:t>w wykazie zdających w </a:t>
            </a:r>
            <a:r>
              <a:rPr sz="2000" dirty="0" err="1" smtClean="0">
                <a:solidFill>
                  <a:schemeClr val="tx1"/>
                </a:solidFill>
              </a:rPr>
              <a:t>sali</a:t>
            </a:r>
            <a:endParaRPr sz="2000" dirty="0">
              <a:solidFill>
                <a:schemeClr val="tx1"/>
              </a:solidFill>
            </a:endParaRPr>
          </a:p>
        </p:txBody>
      </p:sp>
      <p:pic>
        <p:nvPicPr>
          <p:cNvPr id="183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997584" y="-770383"/>
            <a:ext cx="1641476" cy="3856257"/>
          </a:xfrm>
          <a:prstGeom prst="rect">
            <a:avLst/>
          </a:prstGeom>
          <a:ln w="12700">
            <a:miter lim="400000"/>
          </a:ln>
        </p:spPr>
      </p:pic>
      <p:sp>
        <p:nvSpPr>
          <p:cNvPr id="185" name="pole tekstowe 4"/>
          <p:cNvSpPr txBox="1"/>
          <p:nvPr/>
        </p:nvSpPr>
        <p:spPr>
          <a:xfrm>
            <a:off x="7552345" y="4463513"/>
            <a:ext cx="448655" cy="138499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defTabSz="457200">
              <a:defRPr sz="900">
                <a:latin typeface="Tw Cen MT"/>
                <a:ea typeface="Tw Cen MT"/>
                <a:cs typeface="Tw Cen MT"/>
                <a:sym typeface="Tw Cen MT"/>
              </a:defRPr>
            </a:lvl1pPr>
          </a:lstStyle>
          <a:p>
            <a:endParaRPr dirty="0"/>
          </a:p>
        </p:txBody>
      </p:sp>
      <p:grpSp>
        <p:nvGrpSpPr>
          <p:cNvPr id="188" name="Grupa 10"/>
          <p:cNvGrpSpPr/>
          <p:nvPr/>
        </p:nvGrpSpPr>
        <p:grpSpPr>
          <a:xfrm>
            <a:off x="7664387" y="2394485"/>
            <a:ext cx="396218" cy="604262"/>
            <a:chOff x="0" y="0"/>
            <a:chExt cx="396217" cy="604260"/>
          </a:xfrm>
        </p:grpSpPr>
        <p:pic>
          <p:nvPicPr>
            <p:cNvPr id="186" name="Picture 2" descr="Picture 2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 flipH="1">
              <a:off x="0" y="0"/>
              <a:ext cx="396218" cy="60426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87" name="pole tekstowe 12"/>
            <p:cNvSpPr txBox="1"/>
            <p:nvPr/>
          </p:nvSpPr>
          <p:spPr>
            <a:xfrm>
              <a:off x="172966" y="215844"/>
              <a:ext cx="109719" cy="30988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34289" tIns="34289" rIns="34289" bIns="34289" numCol="1" anchor="t">
              <a:spAutoFit/>
            </a:bodyPr>
            <a:lstStyle>
              <a:lvl1pPr defTabSz="457200">
                <a:defRPr b="1">
                  <a:effectLst>
                    <a:outerShdw blurRad="38100" dist="38100" dir="2700000" rotWithShape="0">
                      <a:srgbClr val="000000">
                        <a:alpha val="43137"/>
                      </a:srgbClr>
                    </a:outerShdw>
                  </a:effectLst>
                  <a:latin typeface="Tw Cen MT"/>
                  <a:ea typeface="Tw Cen MT"/>
                  <a:cs typeface="Tw Cen MT"/>
                  <a:sym typeface="Tw Cen MT"/>
                </a:defRPr>
              </a:lvl1pPr>
            </a:lstStyle>
            <a:p>
              <a:r>
                <a:rPr dirty="0"/>
                <a:t>Z</a:t>
              </a:r>
            </a:p>
          </p:txBody>
        </p:sp>
      </p:grpSp>
      <p:grpSp>
        <p:nvGrpSpPr>
          <p:cNvPr id="191" name="Grupa 13"/>
          <p:cNvGrpSpPr/>
          <p:nvPr/>
        </p:nvGrpSpPr>
        <p:grpSpPr>
          <a:xfrm>
            <a:off x="7117870" y="3193797"/>
            <a:ext cx="396219" cy="604262"/>
            <a:chOff x="0" y="0"/>
            <a:chExt cx="396217" cy="604260"/>
          </a:xfrm>
        </p:grpSpPr>
        <p:pic>
          <p:nvPicPr>
            <p:cNvPr id="189" name="Picture 2" descr="Picture 2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 flipH="1">
              <a:off x="0" y="0"/>
              <a:ext cx="396218" cy="60426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90" name="pole tekstowe 15"/>
            <p:cNvSpPr txBox="1"/>
            <p:nvPr/>
          </p:nvSpPr>
          <p:spPr>
            <a:xfrm>
              <a:off x="172966" y="215844"/>
              <a:ext cx="109719" cy="30988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34289" tIns="34289" rIns="34289" bIns="34289" numCol="1" anchor="t">
              <a:spAutoFit/>
            </a:bodyPr>
            <a:lstStyle>
              <a:lvl1pPr defTabSz="457200">
                <a:defRPr b="1">
                  <a:effectLst>
                    <a:outerShdw blurRad="38100" dist="38100" dir="2700000" rotWithShape="0">
                      <a:srgbClr val="000000">
                        <a:alpha val="43137"/>
                      </a:srgbClr>
                    </a:outerShdw>
                  </a:effectLst>
                  <a:latin typeface="Tw Cen MT"/>
                  <a:ea typeface="Tw Cen MT"/>
                  <a:cs typeface="Tw Cen MT"/>
                  <a:sym typeface="Tw Cen MT"/>
                </a:defRPr>
              </a:lvl1pPr>
            </a:lstStyle>
            <a:p>
              <a:r>
                <a:rPr dirty="0"/>
                <a:t>Z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" name="Obraz 5" descr="Obraz 5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621533" y="2749152"/>
            <a:ext cx="1540130" cy="1359696"/>
          </a:xfrm>
          <a:prstGeom prst="rect">
            <a:avLst/>
          </a:prstGeom>
          <a:ln w="12700">
            <a:miter lim="400000"/>
          </a:ln>
        </p:spPr>
      </p:pic>
      <p:pic>
        <p:nvPicPr>
          <p:cNvPr id="195" name="Picture 2" descr="Picture 2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519566" y="4108848"/>
            <a:ext cx="1039132" cy="3237981"/>
          </a:xfrm>
          <a:prstGeom prst="rect">
            <a:avLst/>
          </a:prstGeom>
          <a:ln w="12700">
            <a:miter lim="400000"/>
          </a:ln>
        </p:spPr>
      </p:pic>
      <p:sp>
        <p:nvSpPr>
          <p:cNvPr id="196" name="Tytuł 2"/>
          <p:cNvSpPr txBox="1">
            <a:spLocks noGrp="1"/>
          </p:cNvSpPr>
          <p:nvPr>
            <p:ph type="title"/>
          </p:nvPr>
        </p:nvSpPr>
        <p:spPr>
          <a:xfrm>
            <a:off x="252376" y="478108"/>
            <a:ext cx="7773339" cy="852015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>
              <a:defRPr b="1"/>
            </a:pPr>
            <a:r>
              <a:rPr sz="2400" dirty="0">
                <a:solidFill>
                  <a:schemeClr val="tx1"/>
                </a:solidFill>
              </a:rPr>
              <a:t>Ok</a:t>
            </a:r>
            <a:r>
              <a:rPr sz="2400" dirty="0" smtClean="0">
                <a:solidFill>
                  <a:schemeClr val="tx1"/>
                </a:solidFill>
              </a:rPr>
              <a:t>.</a:t>
            </a:r>
            <a:r>
              <a:rPr lang="pl-PL" sz="2400" dirty="0" smtClean="0">
                <a:solidFill>
                  <a:schemeClr val="tx1"/>
                </a:solidFill>
              </a:rPr>
              <a:t> 10 - </a:t>
            </a:r>
            <a:r>
              <a:rPr sz="2400" dirty="0" smtClean="0">
                <a:solidFill>
                  <a:schemeClr val="tx1"/>
                </a:solidFill>
              </a:rPr>
              <a:t> </a:t>
            </a:r>
            <a:r>
              <a:rPr lang="pl-PL" sz="2400" dirty="0" smtClean="0">
                <a:solidFill>
                  <a:schemeClr val="tx1"/>
                </a:solidFill>
              </a:rPr>
              <a:t>15</a:t>
            </a:r>
            <a:r>
              <a:rPr sz="2400" dirty="0" smtClean="0">
                <a:solidFill>
                  <a:schemeClr val="tx1"/>
                </a:solidFill>
              </a:rPr>
              <a:t> </a:t>
            </a:r>
            <a:r>
              <a:rPr sz="2400" dirty="0">
                <a:solidFill>
                  <a:schemeClr val="tx1"/>
                </a:solidFill>
              </a:rPr>
              <a:t>minut przed </a:t>
            </a:r>
            <a:r>
              <a:rPr sz="2400" dirty="0" smtClean="0">
                <a:solidFill>
                  <a:schemeClr val="tx1"/>
                </a:solidFill>
              </a:rPr>
              <a:t>egzamine</a:t>
            </a:r>
            <a:r>
              <a:rPr sz="3200" dirty="0" smtClean="0">
                <a:solidFill>
                  <a:schemeClr val="tx1"/>
                </a:solidFill>
              </a:rPr>
              <a:t>m</a:t>
            </a:r>
            <a:endParaRPr sz="3200" dirty="0">
              <a:solidFill>
                <a:schemeClr val="tx1"/>
              </a:solidFill>
            </a:endParaRPr>
          </a:p>
        </p:txBody>
      </p:sp>
      <p:sp>
        <p:nvSpPr>
          <p:cNvPr id="200" name="Symbol zastępczy numeru slajdu 1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14</a:t>
            </a:fld>
            <a:endParaRPr dirty="0"/>
          </a:p>
        </p:txBody>
      </p:sp>
      <p:sp>
        <p:nvSpPr>
          <p:cNvPr id="197" name="Symbol zastępczy zawartości 2"/>
          <p:cNvSpPr txBox="1">
            <a:spLocks noGrp="1"/>
          </p:cNvSpPr>
          <p:nvPr>
            <p:ph type="body" sz="half" idx="4294967295"/>
          </p:nvPr>
        </p:nvSpPr>
        <p:spPr>
          <a:xfrm>
            <a:off x="252376" y="1460862"/>
            <a:ext cx="8219820" cy="4449762"/>
          </a:xfrm>
          <a:prstGeom prst="rect">
            <a:avLst/>
          </a:prstGeom>
        </p:spPr>
        <p:txBody>
          <a:bodyPr lIns="34289" tIns="34289" rIns="34289" bIns="34289">
            <a:noAutofit/>
          </a:bodyPr>
          <a:lstStyle/>
          <a:p>
            <a:pPr marL="20574" lvl="1" indent="0" defTabSz="740663">
              <a:lnSpc>
                <a:spcPct val="120000"/>
              </a:lnSpc>
              <a:spcBef>
                <a:spcPts val="400"/>
              </a:spcBef>
              <a:buClr>
                <a:srgbClr val="002060"/>
              </a:buClr>
              <a:buNone/>
              <a:defRPr sz="1944">
                <a:solidFill>
                  <a:srgbClr val="002060"/>
                </a:solidFill>
              </a:defRPr>
            </a:pPr>
            <a:r>
              <a:rPr sz="2000" dirty="0">
                <a:solidFill>
                  <a:schemeClr val="tx1"/>
                </a:solidFill>
              </a:rPr>
              <a:t>Zdający zajmują wylosowane miejsca egzaminacyjne</a:t>
            </a:r>
          </a:p>
          <a:p>
            <a:pPr marL="291894" indent="-271320" defTabSz="740663">
              <a:lnSpc>
                <a:spcPct val="120000"/>
              </a:lnSpc>
              <a:spcBef>
                <a:spcPts val="800"/>
              </a:spcBef>
              <a:buClr>
                <a:srgbClr val="000000"/>
              </a:buClr>
              <a:buFont typeface="Arial"/>
              <a:buChar char="•"/>
              <a:defRPr sz="1944">
                <a:solidFill>
                  <a:srgbClr val="002060"/>
                </a:solidFill>
              </a:defRPr>
            </a:pPr>
            <a:r>
              <a:rPr sz="2000" dirty="0">
                <a:solidFill>
                  <a:schemeClr val="tx1"/>
                </a:solidFill>
              </a:rPr>
              <a:t>PZN informuje zdających o:</a:t>
            </a:r>
          </a:p>
          <a:p>
            <a:pPr marL="662226" lvl="1" indent="-271320" defTabSz="740663">
              <a:lnSpc>
                <a:spcPct val="12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•"/>
              <a:defRPr sz="1944">
                <a:solidFill>
                  <a:srgbClr val="002060"/>
                </a:solidFill>
              </a:defRPr>
            </a:pPr>
            <a:r>
              <a:rPr sz="2000" dirty="0">
                <a:solidFill>
                  <a:schemeClr val="tx1"/>
                </a:solidFill>
              </a:rPr>
              <a:t>przebiegu egzaminu</a:t>
            </a:r>
          </a:p>
          <a:p>
            <a:pPr marL="662226" lvl="1" indent="-271320" defTabSz="740663">
              <a:lnSpc>
                <a:spcPct val="12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•"/>
              <a:defRPr sz="1944">
                <a:solidFill>
                  <a:srgbClr val="002060"/>
                </a:solidFill>
              </a:defRPr>
            </a:pPr>
            <a:r>
              <a:rPr sz="2000" dirty="0">
                <a:solidFill>
                  <a:schemeClr val="tx1"/>
                </a:solidFill>
              </a:rPr>
              <a:t>sposobie zakończenia egzaminu</a:t>
            </a:r>
          </a:p>
          <a:p>
            <a:pPr marL="662226" lvl="1" indent="-271320" defTabSz="740663">
              <a:lnSpc>
                <a:spcPct val="12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•"/>
              <a:defRPr sz="1944">
                <a:solidFill>
                  <a:srgbClr val="002060"/>
                </a:solidFill>
              </a:defRPr>
            </a:pPr>
            <a:r>
              <a:rPr sz="2000" dirty="0" err="1">
                <a:solidFill>
                  <a:schemeClr val="tx1"/>
                </a:solidFill>
              </a:rPr>
              <a:t>możliwości</a:t>
            </a:r>
            <a:r>
              <a:rPr sz="2000" dirty="0">
                <a:solidFill>
                  <a:schemeClr val="tx1"/>
                </a:solidFill>
              </a:rPr>
              <a:t> </a:t>
            </a:r>
            <a:r>
              <a:rPr lang="pl-PL" sz="2000" dirty="0" smtClean="0">
                <a:solidFill>
                  <a:schemeClr val="tx1"/>
                </a:solidFill>
              </a:rPr>
              <a:t>powiększenia czcionki i </a:t>
            </a:r>
            <a:r>
              <a:rPr sz="2000" dirty="0" err="1" smtClean="0">
                <a:solidFill>
                  <a:schemeClr val="tx1"/>
                </a:solidFill>
              </a:rPr>
              <a:t>uzyskania</a:t>
            </a:r>
            <a:r>
              <a:rPr sz="2000" dirty="0" smtClean="0">
                <a:solidFill>
                  <a:schemeClr val="tx1"/>
                </a:solidFill>
              </a:rPr>
              <a:t> </a:t>
            </a:r>
            <a:r>
              <a:rPr lang="pl-PL" sz="2000" dirty="0" smtClean="0">
                <a:solidFill>
                  <a:schemeClr val="tx1"/>
                </a:solidFill>
              </a:rPr>
              <a:t>wstępnej </a:t>
            </a:r>
            <a:r>
              <a:rPr sz="2000" dirty="0" err="1" smtClean="0">
                <a:solidFill>
                  <a:schemeClr val="tx1"/>
                </a:solidFill>
              </a:rPr>
              <a:t>informacji</a:t>
            </a:r>
            <a:r>
              <a:rPr sz="2000" dirty="0" smtClean="0">
                <a:solidFill>
                  <a:schemeClr val="tx1"/>
                </a:solidFill>
              </a:rPr>
              <a:t> </a:t>
            </a:r>
            <a:r>
              <a:rPr sz="2000" dirty="0">
                <a:solidFill>
                  <a:schemeClr val="tx1"/>
                </a:solidFill>
              </a:rPr>
              <a:t>o </a:t>
            </a:r>
            <a:r>
              <a:rPr sz="2000" dirty="0" err="1" smtClean="0">
                <a:solidFill>
                  <a:schemeClr val="tx1"/>
                </a:solidFill>
              </a:rPr>
              <a:t>wynikach</a:t>
            </a:r>
            <a:r>
              <a:rPr lang="pl-PL" sz="2000" dirty="0">
                <a:solidFill>
                  <a:schemeClr val="tx1"/>
                </a:solidFill>
              </a:rPr>
              <a:t> </a:t>
            </a:r>
            <a:r>
              <a:rPr sz="2000" dirty="0" err="1" smtClean="0">
                <a:solidFill>
                  <a:schemeClr val="tx1"/>
                </a:solidFill>
              </a:rPr>
              <a:t>egzaminu</a:t>
            </a:r>
            <a:endParaRPr lang="pl-PL" sz="2000" dirty="0" smtClean="0">
              <a:solidFill>
                <a:schemeClr val="tx1"/>
              </a:solidFill>
            </a:endParaRPr>
          </a:p>
          <a:p>
            <a:pPr marL="390906" lvl="1" indent="0" defTabSz="740663">
              <a:lnSpc>
                <a:spcPct val="120000"/>
              </a:lnSpc>
              <a:spcBef>
                <a:spcPts val="400"/>
              </a:spcBef>
              <a:buClr>
                <a:srgbClr val="000000"/>
              </a:buClr>
              <a:buNone/>
              <a:defRPr sz="1944">
                <a:solidFill>
                  <a:srgbClr val="002060"/>
                </a:solidFill>
              </a:defRPr>
            </a:pPr>
            <a:r>
              <a:rPr lang="pl-PL" sz="2000" b="1" u="sng" dirty="0">
                <a:solidFill>
                  <a:schemeClr val="tx1"/>
                </a:solidFill>
              </a:rPr>
              <a:t>UWAGA!</a:t>
            </a:r>
          </a:p>
          <a:p>
            <a:pPr marL="662226" lvl="1" indent="-271320" defTabSz="740663">
              <a:lnSpc>
                <a:spcPct val="12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•"/>
              <a:defRPr sz="1944">
                <a:solidFill>
                  <a:srgbClr val="002060"/>
                </a:solidFill>
              </a:defRPr>
            </a:pPr>
            <a:r>
              <a:rPr lang="pl-PL" sz="2000" dirty="0" smtClean="0">
                <a:solidFill>
                  <a:schemeClr val="tx1"/>
                </a:solidFill>
              </a:rPr>
              <a:t>wstępna </a:t>
            </a:r>
            <a:r>
              <a:rPr lang="pl-PL" sz="2000" dirty="0">
                <a:solidFill>
                  <a:schemeClr val="tx1"/>
                </a:solidFill>
              </a:rPr>
              <a:t>informacja o </a:t>
            </a:r>
            <a:r>
              <a:rPr lang="pl-PL" sz="2000" dirty="0" smtClean="0">
                <a:solidFill>
                  <a:schemeClr val="tx1"/>
                </a:solidFill>
              </a:rPr>
              <a:t>liczbie poprawnie </a:t>
            </a:r>
            <a:r>
              <a:rPr lang="pl-PL" sz="2000" dirty="0">
                <a:solidFill>
                  <a:schemeClr val="tx1"/>
                </a:solidFill>
              </a:rPr>
              <a:t>udzielonych przez zdającego odpowiedzi nie jest ostatecznym wynikiem egzaminu. </a:t>
            </a:r>
            <a:r>
              <a:rPr lang="pl-PL" sz="2000" dirty="0" smtClean="0">
                <a:solidFill>
                  <a:schemeClr val="tx1"/>
                </a:solidFill>
              </a:rPr>
              <a:t>Liczba poprawnie </a:t>
            </a:r>
            <a:r>
              <a:rPr lang="pl-PL" sz="2000" dirty="0">
                <a:solidFill>
                  <a:schemeClr val="tx1"/>
                </a:solidFill>
              </a:rPr>
              <a:t>udzielonych odpowiedzi może ulec zmianie w wyniku weryfikacji przeprowadzonej </a:t>
            </a:r>
            <a:r>
              <a:rPr lang="pl-PL" sz="2000" dirty="0" smtClean="0">
                <a:solidFill>
                  <a:schemeClr val="tx1"/>
                </a:solidFill>
              </a:rPr>
              <a:t>przez OKE lub </a:t>
            </a:r>
            <a:r>
              <a:rPr lang="pl-PL" sz="2000" dirty="0" smtClean="0">
                <a:solidFill>
                  <a:schemeClr val="tx1"/>
                </a:solidFill>
              </a:rPr>
              <a:t>CKE</a:t>
            </a:r>
            <a:endParaRPr sz="2000" dirty="0">
              <a:solidFill>
                <a:schemeClr val="tx1"/>
              </a:solidFill>
            </a:endParaRPr>
          </a:p>
        </p:txBody>
      </p:sp>
      <p:pic>
        <p:nvPicPr>
          <p:cNvPr id="201" name="Obraz 3" descr="Obraz 3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486325" y="1169236"/>
            <a:ext cx="1607345" cy="160734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Tytuł 1"/>
          <p:cNvSpPr txBox="1">
            <a:spLocks noGrp="1"/>
          </p:cNvSpPr>
          <p:nvPr>
            <p:ph type="title"/>
          </p:nvPr>
        </p:nvSpPr>
        <p:spPr>
          <a:xfrm>
            <a:off x="702118" y="547556"/>
            <a:ext cx="7686883" cy="628102"/>
          </a:xfrm>
          <a:prstGeom prst="rect">
            <a:avLst/>
          </a:prstGeom>
        </p:spPr>
        <p:txBody>
          <a:bodyPr>
            <a:noAutofit/>
          </a:bodyPr>
          <a:lstStyle>
            <a:lvl1pPr defTabSz="804672">
              <a:defRPr sz="2816"/>
            </a:lvl1pPr>
          </a:lstStyle>
          <a:p>
            <a:pPr algn="ctr"/>
            <a:r>
              <a:rPr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 przygotowaniu egzaminu przez operatora</a:t>
            </a:r>
          </a:p>
        </p:txBody>
      </p:sp>
      <p:sp>
        <p:nvSpPr>
          <p:cNvPr id="215" name="Symbol zastępczy numeru slajdu 11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15</a:t>
            </a:fld>
            <a:endParaRPr dirty="0"/>
          </a:p>
        </p:txBody>
      </p:sp>
      <p:sp>
        <p:nvSpPr>
          <p:cNvPr id="216" name="pole tekstowe 3"/>
          <p:cNvSpPr txBox="1"/>
          <p:nvPr/>
        </p:nvSpPr>
        <p:spPr>
          <a:xfrm>
            <a:off x="400037" y="1926089"/>
            <a:ext cx="8542021" cy="34547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4289" tIns="34289" rIns="34289" bIns="34289">
            <a:spAutoFit/>
          </a:bodyPr>
          <a:lstStyle/>
          <a:p>
            <a:pPr defTabSz="457200">
              <a:defRPr sz="2400">
                <a:solidFill>
                  <a:srgbClr val="002060"/>
                </a:solidFill>
              </a:defRPr>
            </a:pPr>
            <a:r>
              <a:rPr sz="2000" dirty="0">
                <a:solidFill>
                  <a:schemeClr val="tx1"/>
                </a:solidFill>
              </a:rPr>
              <a:t>Przewodniczący ZN </a:t>
            </a:r>
            <a:r>
              <a:rPr sz="2000" dirty="0" smtClean="0">
                <a:solidFill>
                  <a:schemeClr val="tx1"/>
                </a:solidFill>
              </a:rPr>
              <a:t>poleca</a:t>
            </a:r>
            <a:r>
              <a:rPr lang="pl-PL" sz="2000" dirty="0" smtClean="0">
                <a:solidFill>
                  <a:schemeClr val="tx1"/>
                </a:solidFill>
              </a:rPr>
              <a:t> </a:t>
            </a:r>
            <a:r>
              <a:rPr sz="2000" dirty="0" smtClean="0">
                <a:solidFill>
                  <a:schemeClr val="tx1"/>
                </a:solidFill>
              </a:rPr>
              <a:t>zdającym </a:t>
            </a:r>
            <a:endParaRPr sz="2000" dirty="0">
              <a:solidFill>
                <a:schemeClr val="tx1"/>
              </a:solidFill>
            </a:endParaRPr>
          </a:p>
          <a:p>
            <a:pPr marL="742950" lvl="1" indent="-285750" defTabSz="457200">
              <a:buSzPct val="100000"/>
              <a:buFont typeface="Arial"/>
              <a:buChar char="•"/>
              <a:defRPr sz="2400">
                <a:solidFill>
                  <a:srgbClr val="002060"/>
                </a:solidFill>
              </a:defRPr>
            </a:pPr>
            <a:r>
              <a:rPr sz="2000" dirty="0">
                <a:solidFill>
                  <a:schemeClr val="tx1"/>
                </a:solidFill>
              </a:rPr>
              <a:t>zalogowanie się do systemu: wpisanie nazwy użytkownika i hasła zawartych w karcie </a:t>
            </a:r>
            <a:r>
              <a:rPr sz="2000" dirty="0" smtClean="0">
                <a:solidFill>
                  <a:schemeClr val="tx1"/>
                </a:solidFill>
              </a:rPr>
              <a:t>identyfikacyjnej</a:t>
            </a:r>
            <a:endParaRPr lang="pl-PL" sz="2000" dirty="0" smtClean="0">
              <a:solidFill>
                <a:schemeClr val="tx1"/>
              </a:solidFill>
            </a:endParaRPr>
          </a:p>
          <a:p>
            <a:pPr marL="742950" lvl="1" indent="-285750" defTabSz="457200">
              <a:buSzPct val="100000"/>
              <a:buFont typeface="Arial"/>
              <a:buChar char="•"/>
              <a:defRPr sz="2400">
                <a:solidFill>
                  <a:srgbClr val="002060"/>
                </a:solidFill>
              </a:defRPr>
            </a:pPr>
            <a:endParaRPr sz="2000" dirty="0">
              <a:solidFill>
                <a:schemeClr val="tx1"/>
              </a:solidFill>
            </a:endParaRPr>
          </a:p>
          <a:p>
            <a:pPr marL="742950" lvl="1" indent="-285750" defTabSz="457200">
              <a:buSzPct val="100000"/>
              <a:buFont typeface="Arial"/>
              <a:buChar char="•"/>
              <a:defRPr sz="2400">
                <a:solidFill>
                  <a:srgbClr val="002060"/>
                </a:solidFill>
              </a:defRPr>
            </a:pPr>
            <a:r>
              <a:rPr sz="2000" dirty="0">
                <a:solidFill>
                  <a:schemeClr val="tx1"/>
                </a:solidFill>
              </a:rPr>
              <a:t>zapoznanie się z udostępnioną w systemie </a:t>
            </a:r>
            <a:r>
              <a:rPr sz="2000" dirty="0" smtClean="0">
                <a:solidFill>
                  <a:schemeClr val="tx1"/>
                </a:solidFill>
              </a:rPr>
              <a:t>Instrukcją</a:t>
            </a:r>
            <a:endParaRPr lang="pl-PL" sz="2000" dirty="0" smtClean="0">
              <a:solidFill>
                <a:schemeClr val="tx1"/>
              </a:solidFill>
            </a:endParaRPr>
          </a:p>
          <a:p>
            <a:pPr marL="742950" lvl="1" indent="-285750" defTabSz="457200">
              <a:buSzPct val="100000"/>
              <a:buFont typeface="Arial"/>
              <a:buChar char="•"/>
              <a:defRPr sz="2400">
                <a:solidFill>
                  <a:srgbClr val="002060"/>
                </a:solidFill>
              </a:defRPr>
            </a:pPr>
            <a:endParaRPr sz="2000" dirty="0">
              <a:solidFill>
                <a:schemeClr val="tx1"/>
              </a:solidFill>
            </a:endParaRPr>
          </a:p>
          <a:p>
            <a:pPr marL="742950" lvl="1" indent="-285750" defTabSz="457200">
              <a:buSzPct val="100000"/>
              <a:buFont typeface="Arial"/>
              <a:buChar char="•"/>
              <a:defRPr sz="2400">
                <a:solidFill>
                  <a:srgbClr val="002060"/>
                </a:solidFill>
              </a:defRPr>
            </a:pPr>
            <a:r>
              <a:rPr sz="2000" dirty="0">
                <a:solidFill>
                  <a:schemeClr val="tx1"/>
                </a:solidFill>
              </a:rPr>
              <a:t>sprawdzenie poprawności funkcjonowania indywidualnych stanowisk egzaminacyjnych wspomaganych elektronicznie</a:t>
            </a:r>
            <a:r>
              <a:rPr sz="2000" dirty="0" smtClean="0">
                <a:solidFill>
                  <a:schemeClr val="tx1"/>
                </a:solidFill>
              </a:rPr>
              <a:t>.</a:t>
            </a:r>
            <a:endParaRPr lang="pl-PL" sz="2000" dirty="0" smtClean="0">
              <a:solidFill>
                <a:schemeClr val="tx1"/>
              </a:solidFill>
            </a:endParaRPr>
          </a:p>
          <a:p>
            <a:pPr marL="742950" lvl="1" indent="-285750" defTabSz="457200">
              <a:buSzPct val="100000"/>
              <a:buFont typeface="Arial"/>
              <a:buChar char="•"/>
              <a:defRPr sz="2400">
                <a:solidFill>
                  <a:srgbClr val="002060"/>
                </a:solidFill>
              </a:defRPr>
            </a:pPr>
            <a:endParaRPr sz="2000" dirty="0">
              <a:solidFill>
                <a:schemeClr val="tx1"/>
              </a:solidFill>
            </a:endParaRPr>
          </a:p>
          <a:p>
            <a:pPr lvl="5" algn="just" defTabSz="457200">
              <a:defRPr sz="2400">
                <a:solidFill>
                  <a:srgbClr val="002060"/>
                </a:solidFill>
              </a:defRPr>
            </a:pPr>
            <a:r>
              <a:rPr sz="2000" dirty="0" err="1">
                <a:solidFill>
                  <a:schemeClr val="tx1"/>
                </a:solidFill>
              </a:rPr>
              <a:t>Członkowie</a:t>
            </a:r>
            <a:r>
              <a:rPr sz="2000" dirty="0">
                <a:solidFill>
                  <a:schemeClr val="tx1"/>
                </a:solidFill>
              </a:rPr>
              <a:t> </a:t>
            </a:r>
            <a:r>
              <a:rPr sz="2000" dirty="0" smtClean="0">
                <a:solidFill>
                  <a:schemeClr val="tx1"/>
                </a:solidFill>
              </a:rPr>
              <a:t>ZN </a:t>
            </a:r>
            <a:r>
              <a:rPr sz="2000" dirty="0" err="1" smtClean="0">
                <a:solidFill>
                  <a:schemeClr val="tx1"/>
                </a:solidFill>
              </a:rPr>
              <a:t>udziela</a:t>
            </a:r>
            <a:r>
              <a:rPr lang="pl-PL" sz="2000" dirty="0" smtClean="0">
                <a:solidFill>
                  <a:schemeClr val="tx1"/>
                </a:solidFill>
              </a:rPr>
              <a:t>ją</a:t>
            </a:r>
            <a:r>
              <a:rPr sz="2000" dirty="0" smtClean="0">
                <a:solidFill>
                  <a:schemeClr val="tx1"/>
                </a:solidFill>
              </a:rPr>
              <a:t> </a:t>
            </a:r>
            <a:r>
              <a:rPr sz="2000" dirty="0">
                <a:solidFill>
                  <a:schemeClr val="tx1"/>
                </a:solidFill>
              </a:rPr>
              <a:t>odpowiedzi wyłącznie na pytania zdających związane z uzyskaniem dostępu do elektronicznego systemu i rozumieniem Instrukcji.</a:t>
            </a:r>
          </a:p>
        </p:txBody>
      </p:sp>
      <p:pic>
        <p:nvPicPr>
          <p:cNvPr id="217" name="Obraz 8" descr="Obraz 8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46786" y="1482603"/>
            <a:ext cx="637807" cy="637807"/>
          </a:xfrm>
          <a:prstGeom prst="rect">
            <a:avLst/>
          </a:prstGeom>
          <a:ln w="12700">
            <a:miter lim="400000"/>
          </a:ln>
          <a:effectLst>
            <a:outerShdw blurRad="38100" dist="25400" dir="5400000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Spóźnienie na egzamin"/>
          <p:cNvSpPr txBox="1">
            <a:spLocks noGrp="1"/>
          </p:cNvSpPr>
          <p:nvPr>
            <p:ph type="title" idx="4294967295"/>
          </p:nvPr>
        </p:nvSpPr>
        <p:spPr>
          <a:xfrm>
            <a:off x="1632857" y="1023971"/>
            <a:ext cx="5056188" cy="574675"/>
          </a:xfrm>
          <a:prstGeom prst="rect">
            <a:avLst/>
          </a:prstGeom>
        </p:spPr>
        <p:txBody>
          <a:bodyPr>
            <a:normAutofit/>
          </a:bodyPr>
          <a:lstStyle>
            <a:lvl1pPr indent="12700">
              <a:spcBef>
                <a:spcPts val="100"/>
              </a:spcBef>
              <a:defRPr sz="3600" b="1">
                <a:solidFill>
                  <a:srgbClr val="330066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sz="2400" dirty="0"/>
              <a:t>Spóźnienie na egzamin</a:t>
            </a:r>
          </a:p>
        </p:txBody>
      </p:sp>
      <p:sp>
        <p:nvSpPr>
          <p:cNvPr id="229" name="25"/>
          <p:cNvSpPr txBox="1"/>
          <p:nvPr/>
        </p:nvSpPr>
        <p:spPr>
          <a:xfrm>
            <a:off x="8486775" y="6275387"/>
            <a:ext cx="166688" cy="165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indent="12700">
              <a:spcBef>
                <a:spcPts val="100"/>
              </a:spcBef>
              <a:defRPr sz="1000"/>
            </a:lvl1pPr>
          </a:lstStyle>
          <a:p>
            <a:r>
              <a:rPr dirty="0"/>
              <a:t>25</a:t>
            </a:r>
          </a:p>
        </p:txBody>
      </p:sp>
      <p:sp>
        <p:nvSpPr>
          <p:cNvPr id="230" name="Po rozdaniu arkuszy egzaminacyjnych spóźnieni zdający nie  zostają wpuszczeni do sali egzaminacyjnej.…"/>
          <p:cNvSpPr txBox="1"/>
          <p:nvPr/>
        </p:nvSpPr>
        <p:spPr>
          <a:xfrm>
            <a:off x="317500" y="2166620"/>
            <a:ext cx="8489950" cy="15424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marL="266700" indent="-228600">
              <a:lnSpc>
                <a:spcPts val="2800"/>
              </a:lnSpc>
              <a:spcBef>
                <a:spcPts val="200"/>
              </a:spcBef>
              <a:buClr>
                <a:srgbClr val="330066"/>
              </a:buClr>
              <a:buSzPct val="75000"/>
              <a:buChar char="▪"/>
              <a:tabLst>
                <a:tab pos="254000" algn="l"/>
                <a:tab pos="266700" algn="l"/>
              </a:tabLst>
              <a:defRPr sz="2400">
                <a:solidFill>
                  <a:srgbClr val="FF0000"/>
                </a:solidFill>
              </a:defRPr>
            </a:pPr>
            <a:r>
              <a:rPr lang="pl-PL" sz="2000" dirty="0" smtClean="0"/>
              <a:t>Zdający, którzy się spóźnili nie są </a:t>
            </a:r>
            <a:r>
              <a:rPr sz="2000" dirty="0" err="1" smtClean="0"/>
              <a:t>wpuszczeni</a:t>
            </a:r>
            <a:r>
              <a:rPr sz="2000" dirty="0" smtClean="0"/>
              <a:t> </a:t>
            </a:r>
            <a:r>
              <a:rPr sz="2000" dirty="0"/>
              <a:t>do sali egzaminacyjnej.</a:t>
            </a:r>
          </a:p>
          <a:p>
            <a:pPr marL="266700" indent="-228600">
              <a:lnSpc>
                <a:spcPts val="2800"/>
              </a:lnSpc>
              <a:spcBef>
                <a:spcPts val="1000"/>
              </a:spcBef>
              <a:buClr>
                <a:srgbClr val="330066"/>
              </a:buClr>
              <a:buSzPct val="75000"/>
              <a:buChar char="▪"/>
              <a:tabLst>
                <a:tab pos="254000" algn="l"/>
                <a:tab pos="266700" algn="l"/>
              </a:tabLst>
              <a:defRPr sz="2400">
                <a:solidFill>
                  <a:srgbClr val="FF0000"/>
                </a:solidFill>
              </a:defRPr>
            </a:pPr>
            <a:r>
              <a:rPr sz="2000" dirty="0"/>
              <a:t>W uzasadnionych przypadkach, nie później niż do  zakończeniu czynności organizacyjnych, decyzję o  wpuszczeniu do sali egzaminacyjnej spóźnionego zdającego  podejmuje przewodniczący ZE.</a:t>
            </a:r>
          </a:p>
        </p:txBody>
      </p:sp>
      <p:grpSp>
        <p:nvGrpSpPr>
          <p:cNvPr id="233" name="Grupuj"/>
          <p:cNvGrpSpPr/>
          <p:nvPr/>
        </p:nvGrpSpPr>
        <p:grpSpPr>
          <a:xfrm>
            <a:off x="0" y="149542"/>
            <a:ext cx="765177" cy="975995"/>
            <a:chOff x="0" y="0"/>
            <a:chExt cx="765176" cy="975994"/>
          </a:xfrm>
        </p:grpSpPr>
        <p:sp>
          <p:nvSpPr>
            <p:cNvPr id="231" name="Prostokąt"/>
            <p:cNvSpPr/>
            <p:nvPr/>
          </p:nvSpPr>
          <p:spPr>
            <a:xfrm>
              <a:off x="0" y="0"/>
              <a:ext cx="765177" cy="975995"/>
            </a:xfrm>
            <a:prstGeom prst="rect">
              <a:avLst/>
            </a:prstGeom>
            <a:blipFill rotWithShape="1">
              <a:blip r:embed="rId2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 dirty="0"/>
            </a:p>
          </p:txBody>
        </p:sp>
        <p:sp>
          <p:nvSpPr>
            <p:cNvPr id="232" name="Prostokąt"/>
            <p:cNvSpPr/>
            <p:nvPr/>
          </p:nvSpPr>
          <p:spPr>
            <a:xfrm>
              <a:off x="63500" y="25391"/>
              <a:ext cx="638178" cy="849037"/>
            </a:xfrm>
            <a:prstGeom prst="rect">
              <a:avLst/>
            </a:prstGeom>
            <a:blipFill rotWithShape="1">
              <a:blip r:embed="rId3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266313467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Tytuł 1"/>
          <p:cNvSpPr txBox="1">
            <a:spLocks noGrp="1"/>
          </p:cNvSpPr>
          <p:nvPr>
            <p:ph type="title"/>
          </p:nvPr>
        </p:nvSpPr>
        <p:spPr>
          <a:xfrm>
            <a:off x="332978" y="561360"/>
            <a:ext cx="8238537" cy="589845"/>
          </a:xfrm>
          <a:prstGeom prst="rect">
            <a:avLst/>
          </a:prstGeom>
        </p:spPr>
        <p:txBody>
          <a:bodyPr>
            <a:noAutofit/>
          </a:bodyPr>
          <a:lstStyle>
            <a:lvl1pPr defTabSz="850391">
              <a:defRPr sz="2976"/>
            </a:lvl1pPr>
          </a:lstStyle>
          <a:p>
            <a:pPr algn="ctr"/>
            <a:r>
              <a:rPr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 zakończeniu </a:t>
            </a:r>
            <a:r>
              <a:rPr sz="24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czynności</a:t>
            </a:r>
            <a:r>
              <a:rPr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b="1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organizacyjnych</a:t>
            </a:r>
            <a:endParaRPr sz="2400" dirty="0"/>
          </a:p>
        </p:txBody>
      </p:sp>
      <p:sp>
        <p:nvSpPr>
          <p:cNvPr id="224" name="Symbol zastępczy numeru slajdu 12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17</a:t>
            </a:fld>
            <a:endParaRPr dirty="0"/>
          </a:p>
        </p:txBody>
      </p:sp>
      <p:sp>
        <p:nvSpPr>
          <p:cNvPr id="226" name="pole tekstowe 3"/>
          <p:cNvSpPr txBox="1"/>
          <p:nvPr/>
        </p:nvSpPr>
        <p:spPr>
          <a:xfrm>
            <a:off x="332978" y="1272747"/>
            <a:ext cx="8098676" cy="39010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4289" tIns="34289" rIns="34289" bIns="34289">
            <a:spAutoFit/>
          </a:bodyPr>
          <a:lstStyle/>
          <a:p>
            <a:pPr algn="just" defTabSz="457200">
              <a:defRPr sz="2400">
                <a:solidFill>
                  <a:srgbClr val="002060"/>
                </a:solidFill>
              </a:defRPr>
            </a:pPr>
            <a:endParaRPr sz="2000" dirty="0">
              <a:solidFill>
                <a:schemeClr val="tx1"/>
              </a:solidFill>
            </a:endParaRPr>
          </a:p>
          <a:p>
            <a:pPr marL="342900" indent="-342900" algn="just" defTabSz="457200">
              <a:spcBef>
                <a:spcPts val="600"/>
              </a:spcBef>
              <a:buSzPct val="100000"/>
              <a:buFont typeface="Arial"/>
              <a:buChar char="•"/>
              <a:defRPr sz="2400">
                <a:solidFill>
                  <a:srgbClr val="002060"/>
                </a:solidFill>
              </a:defRPr>
            </a:pPr>
            <a:r>
              <a:rPr lang="pl-PL" sz="2000" dirty="0" smtClean="0">
                <a:solidFill>
                  <a:schemeClr val="tx1"/>
                </a:solidFill>
              </a:rPr>
              <a:t>Zdający </a:t>
            </a:r>
            <a:r>
              <a:rPr sz="2000" dirty="0" err="1" smtClean="0">
                <a:solidFill>
                  <a:schemeClr val="tx1"/>
                </a:solidFill>
              </a:rPr>
              <a:t>pracuje</a:t>
            </a:r>
            <a:r>
              <a:rPr sz="2000" dirty="0" smtClean="0">
                <a:solidFill>
                  <a:schemeClr val="tx1"/>
                </a:solidFill>
              </a:rPr>
              <a:t> </a:t>
            </a:r>
            <a:r>
              <a:rPr sz="2000" dirty="0">
                <a:solidFill>
                  <a:schemeClr val="tx1"/>
                </a:solidFill>
              </a:rPr>
              <a:t>przy indywidualnym </a:t>
            </a:r>
            <a:r>
              <a:rPr sz="2000" dirty="0" err="1">
                <a:solidFill>
                  <a:schemeClr val="tx1"/>
                </a:solidFill>
              </a:rPr>
              <a:t>stanowisku</a:t>
            </a:r>
            <a:r>
              <a:rPr sz="2000" dirty="0">
                <a:solidFill>
                  <a:schemeClr val="tx1"/>
                </a:solidFill>
              </a:rPr>
              <a:t> </a:t>
            </a:r>
            <a:r>
              <a:rPr sz="2000" dirty="0" err="1" smtClean="0">
                <a:solidFill>
                  <a:schemeClr val="tx1"/>
                </a:solidFill>
              </a:rPr>
              <a:t>egzaminacyjnym</a:t>
            </a:r>
            <a:r>
              <a:rPr sz="2000" dirty="0" smtClean="0">
                <a:solidFill>
                  <a:schemeClr val="tx1"/>
                </a:solidFill>
              </a:rPr>
              <a:t>,</a:t>
            </a:r>
            <a:endParaRPr sz="2000" dirty="0">
              <a:solidFill>
                <a:schemeClr val="tx1"/>
              </a:solidFill>
            </a:endParaRPr>
          </a:p>
          <a:p>
            <a:pPr marL="342900" indent="-342900" algn="just" defTabSz="457200">
              <a:spcBef>
                <a:spcPts val="600"/>
              </a:spcBef>
              <a:buSzPct val="100000"/>
              <a:buFont typeface="Arial"/>
              <a:buChar char="•"/>
              <a:defRPr sz="2400">
                <a:solidFill>
                  <a:srgbClr val="002060"/>
                </a:solidFill>
              </a:defRPr>
            </a:pPr>
            <a:r>
              <a:rPr sz="2000" dirty="0">
                <a:solidFill>
                  <a:schemeClr val="tx1"/>
                </a:solidFill>
              </a:rPr>
              <a:t>jest na bieżąco informowany o godzinie zakończenia części </a:t>
            </a:r>
            <a:r>
              <a:rPr sz="2000" dirty="0" err="1">
                <a:solidFill>
                  <a:schemeClr val="tx1"/>
                </a:solidFill>
              </a:rPr>
              <a:t>pisemnej</a:t>
            </a:r>
            <a:r>
              <a:rPr sz="2000" dirty="0">
                <a:solidFill>
                  <a:schemeClr val="tx1"/>
                </a:solidFill>
              </a:rPr>
              <a:t> </a:t>
            </a:r>
            <a:r>
              <a:rPr sz="2000" dirty="0" err="1" smtClean="0">
                <a:solidFill>
                  <a:schemeClr val="tx1"/>
                </a:solidFill>
              </a:rPr>
              <a:t>egzaminu</a:t>
            </a:r>
            <a:r>
              <a:rPr sz="2000" dirty="0" smtClean="0">
                <a:solidFill>
                  <a:schemeClr val="tx1"/>
                </a:solidFill>
              </a:rPr>
              <a:t> </a:t>
            </a:r>
            <a:r>
              <a:rPr sz="2000" dirty="0">
                <a:solidFill>
                  <a:schemeClr val="tx1"/>
                </a:solidFill>
              </a:rPr>
              <a:t>oraz o czasie, jaki mu pozostał do </a:t>
            </a:r>
            <a:r>
              <a:rPr sz="2000" dirty="0" err="1">
                <a:solidFill>
                  <a:schemeClr val="tx1"/>
                </a:solidFill>
              </a:rPr>
              <a:t>zakończenia</a:t>
            </a:r>
            <a:r>
              <a:rPr sz="2000" dirty="0">
                <a:solidFill>
                  <a:schemeClr val="tx1"/>
                </a:solidFill>
              </a:rPr>
              <a:t> </a:t>
            </a:r>
            <a:r>
              <a:rPr sz="2000" dirty="0" err="1" smtClean="0">
                <a:solidFill>
                  <a:schemeClr val="tx1"/>
                </a:solidFill>
              </a:rPr>
              <a:t>egzaminu</a:t>
            </a:r>
            <a:r>
              <a:rPr lang="pl-PL" sz="2000" dirty="0">
                <a:solidFill>
                  <a:schemeClr val="tx1"/>
                </a:solidFill>
              </a:rPr>
              <a:t> </a:t>
            </a:r>
            <a:r>
              <a:rPr lang="pl-PL" sz="2000" dirty="0" smtClean="0">
                <a:solidFill>
                  <a:schemeClr val="tx1"/>
                </a:solidFill>
              </a:rPr>
              <a:t>(</a:t>
            </a:r>
            <a:r>
              <a:rPr lang="pl-PL" sz="2000" dirty="0">
                <a:solidFill>
                  <a:schemeClr val="tx1"/>
                </a:solidFill>
              </a:rPr>
              <a:t>Czas trwania części pisemnej danego zdającego rozpoczyna się z chwilą rozpoczęcia przez niego rozwiązywania zadań i jest rejestrowany w systemie indywidualnie dla każdego </a:t>
            </a:r>
            <a:r>
              <a:rPr lang="pl-PL" sz="2000" dirty="0" smtClean="0">
                <a:solidFill>
                  <a:schemeClr val="tx1"/>
                </a:solidFill>
              </a:rPr>
              <a:t>zdającego).</a:t>
            </a:r>
            <a:endParaRPr sz="2000" dirty="0">
              <a:solidFill>
                <a:schemeClr val="tx1"/>
              </a:solidFill>
            </a:endParaRPr>
          </a:p>
          <a:p>
            <a:pPr marL="342900" indent="-342900" algn="just" defTabSz="457200">
              <a:spcBef>
                <a:spcPts val="600"/>
              </a:spcBef>
              <a:buSzPct val="100000"/>
              <a:buFont typeface="Arial"/>
              <a:buChar char="•"/>
              <a:defRPr sz="2400">
                <a:solidFill>
                  <a:srgbClr val="002060"/>
                </a:solidFill>
              </a:defRPr>
            </a:pPr>
            <a:r>
              <a:rPr lang="pl-PL" sz="2000" dirty="0" smtClean="0">
                <a:solidFill>
                  <a:schemeClr val="tx1"/>
                </a:solidFill>
              </a:rPr>
              <a:t>Zd</a:t>
            </a:r>
            <a:r>
              <a:rPr lang="pl-PL" sz="2000" dirty="0" smtClean="0">
                <a:solidFill>
                  <a:schemeClr val="tx1"/>
                </a:solidFill>
              </a:rPr>
              <a:t>ający </a:t>
            </a:r>
            <a:r>
              <a:rPr sz="2000" dirty="0" err="1" smtClean="0">
                <a:solidFill>
                  <a:schemeClr val="tx1"/>
                </a:solidFill>
              </a:rPr>
              <a:t>nie</a:t>
            </a:r>
            <a:r>
              <a:rPr sz="2000" dirty="0" smtClean="0">
                <a:solidFill>
                  <a:schemeClr val="tx1"/>
                </a:solidFill>
              </a:rPr>
              <a:t> </a:t>
            </a:r>
            <a:r>
              <a:rPr sz="2000" dirty="0">
                <a:solidFill>
                  <a:schemeClr val="tx1"/>
                </a:solidFill>
              </a:rPr>
              <a:t>powinien opuszczać sali </a:t>
            </a:r>
            <a:r>
              <a:rPr sz="2000" dirty="0" err="1">
                <a:solidFill>
                  <a:schemeClr val="tx1"/>
                </a:solidFill>
              </a:rPr>
              <a:t>egzaminacyjnej</a:t>
            </a:r>
            <a:r>
              <a:rPr sz="2000" dirty="0" smtClean="0">
                <a:solidFill>
                  <a:schemeClr val="tx1"/>
                </a:solidFill>
              </a:rPr>
              <a:t>.</a:t>
            </a:r>
            <a:endParaRPr lang="pl-PL" sz="2000" dirty="0" smtClean="0">
              <a:solidFill>
                <a:schemeClr val="tx1"/>
              </a:solidFill>
            </a:endParaRPr>
          </a:p>
          <a:p>
            <a:pPr marL="342900" indent="-342900" algn="just" defTabSz="457200">
              <a:spcBef>
                <a:spcPts val="600"/>
              </a:spcBef>
              <a:buSzPct val="100000"/>
              <a:buFont typeface="Arial"/>
              <a:buChar char="•"/>
              <a:defRPr sz="2400">
                <a:solidFill>
                  <a:srgbClr val="002060"/>
                </a:solidFill>
              </a:defRPr>
            </a:pPr>
            <a:r>
              <a:rPr lang="pl-PL" sz="20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przez </a:t>
            </a:r>
            <a:r>
              <a:rPr lang="pl-PL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podniesienie ręki </a:t>
            </a:r>
            <a:r>
              <a:rPr lang="pl-PL" sz="20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zgłasza </a:t>
            </a:r>
            <a:r>
              <a:rPr lang="pl-PL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np. zakończenie egzaminu, problemy ze sprzętem.</a:t>
            </a:r>
          </a:p>
          <a:p>
            <a:pPr marL="342900" indent="-342900" algn="just" defTabSz="457200">
              <a:spcBef>
                <a:spcPts val="600"/>
              </a:spcBef>
              <a:buSzPct val="100000"/>
              <a:buFont typeface="Arial"/>
              <a:buChar char="•"/>
              <a:defRPr sz="2400">
                <a:solidFill>
                  <a:srgbClr val="002060"/>
                </a:solidFill>
              </a:defRPr>
            </a:pPr>
            <a:endParaRPr dirty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Tytuł 1"/>
          <p:cNvSpPr txBox="1">
            <a:spLocks noGrp="1"/>
          </p:cNvSpPr>
          <p:nvPr>
            <p:ph type="title"/>
          </p:nvPr>
        </p:nvSpPr>
        <p:spPr>
          <a:xfrm>
            <a:off x="516749" y="974553"/>
            <a:ext cx="8137394" cy="73913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/>
            </a:lvl1pPr>
          </a:lstStyle>
          <a:p>
            <a:pPr algn="ctr"/>
            <a:r>
              <a:rPr sz="2400" b="1" dirty="0">
                <a:solidFill>
                  <a:schemeClr val="tx1"/>
                </a:solidFill>
              </a:rPr>
              <a:t>Opuszczanie Sali w czasie egzaminu</a:t>
            </a:r>
          </a:p>
        </p:txBody>
      </p:sp>
      <p:sp>
        <p:nvSpPr>
          <p:cNvPr id="236" name="Symbol zastępczy zawartości 2"/>
          <p:cNvSpPr txBox="1">
            <a:spLocks noGrp="1"/>
          </p:cNvSpPr>
          <p:nvPr>
            <p:ph idx="1"/>
          </p:nvPr>
        </p:nvSpPr>
        <p:spPr>
          <a:xfrm>
            <a:off x="414582" y="2108718"/>
            <a:ext cx="8136925" cy="364827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just" defTabSz="795527">
              <a:spcBef>
                <a:spcPts val="800"/>
              </a:spcBef>
              <a:buSzTx/>
              <a:buNone/>
              <a:defRPr sz="2088"/>
            </a:pPr>
            <a:r>
              <a:rPr sz="2000" dirty="0"/>
              <a:t>W szczególnie uzasadnionych przypadkach przewodniczący ZN może zezwolić zdającemu na opuszczenie </a:t>
            </a:r>
            <a:r>
              <a:rPr sz="2000" dirty="0" smtClean="0"/>
              <a:t>sali </a:t>
            </a:r>
            <a:r>
              <a:rPr sz="2000" dirty="0"/>
              <a:t>po zapewnieniu warunków wykluczających możliwość kontaktowania się zdającego z innymi osobami, z wyjątkiem osób udzielających pomocy medycznej</a:t>
            </a:r>
            <a:r>
              <a:rPr sz="2000" dirty="0" smtClean="0"/>
              <a:t>.</a:t>
            </a:r>
            <a:endParaRPr lang="pl-PL" sz="2000" dirty="0" smtClean="0"/>
          </a:p>
          <a:p>
            <a:pPr marL="0" indent="0" algn="just" defTabSz="795527">
              <a:spcBef>
                <a:spcPts val="800"/>
              </a:spcBef>
              <a:buSzTx/>
              <a:buNone/>
              <a:defRPr sz="2088"/>
            </a:pPr>
            <a:endParaRPr sz="2000" dirty="0"/>
          </a:p>
          <a:p>
            <a:pPr marL="0" indent="0" algn="just" defTabSz="795527">
              <a:spcBef>
                <a:spcPts val="800"/>
              </a:spcBef>
              <a:buSzTx/>
              <a:buNone/>
              <a:defRPr sz="2088"/>
            </a:pPr>
            <a:r>
              <a:rPr sz="2000" dirty="0"/>
              <a:t>Czas trwania części pisemnej egzaminu zawodowego tego zdającego zostaje przedłużony o czas, jaki przebywał poza salą egzaminacyjną</a:t>
            </a:r>
          </a:p>
        </p:txBody>
      </p:sp>
      <p:sp>
        <p:nvSpPr>
          <p:cNvPr id="237" name="Symbol zastępczy numeru slajdu 3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18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12954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Tytuł 1"/>
          <p:cNvSpPr txBox="1">
            <a:spLocks noGrp="1"/>
          </p:cNvSpPr>
          <p:nvPr>
            <p:ph type="title"/>
          </p:nvPr>
        </p:nvSpPr>
        <p:spPr>
          <a:xfrm>
            <a:off x="685330" y="506560"/>
            <a:ext cx="7773340" cy="671618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/>
            <a:r>
              <a:rPr sz="2400" b="1" dirty="0">
                <a:solidFill>
                  <a:schemeClr val="tx1"/>
                </a:solidFill>
              </a:rPr>
              <a:t>Zakończenie egzaminu</a:t>
            </a:r>
          </a:p>
        </p:txBody>
      </p:sp>
      <p:sp>
        <p:nvSpPr>
          <p:cNvPr id="249" name="Symbol zastępczy zawartości 2"/>
          <p:cNvSpPr txBox="1">
            <a:spLocks noGrp="1"/>
          </p:cNvSpPr>
          <p:nvPr>
            <p:ph idx="1"/>
          </p:nvPr>
        </p:nvSpPr>
        <p:spPr>
          <a:xfrm>
            <a:off x="519076" y="1318771"/>
            <a:ext cx="7772871" cy="5205691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192023" indent="-192023" algn="just" defTabSz="768095">
              <a:spcBef>
                <a:spcPts val="800"/>
              </a:spcBef>
              <a:defRPr sz="2016"/>
            </a:pPr>
            <a:endParaRPr lang="pl-PL" sz="2400" dirty="0" smtClean="0">
              <a:solidFill>
                <a:schemeClr val="tx1"/>
              </a:solidFill>
            </a:endParaRPr>
          </a:p>
          <a:p>
            <a:pPr marL="192023" indent="-192023" algn="just" defTabSz="768095">
              <a:spcBef>
                <a:spcPts val="800"/>
              </a:spcBef>
              <a:defRPr sz="2016"/>
            </a:pPr>
            <a:r>
              <a:rPr lang="pl-PL" sz="2000" dirty="0" smtClean="0">
                <a:solidFill>
                  <a:schemeClr val="tx1"/>
                </a:solidFill>
              </a:rPr>
              <a:t>Po zakończeniu egzaminu przez wszystkich zdających </a:t>
            </a:r>
            <a:r>
              <a:rPr sz="2000" dirty="0" err="1" smtClean="0">
                <a:solidFill>
                  <a:schemeClr val="tx1"/>
                </a:solidFill>
              </a:rPr>
              <a:t>Przewodniczący</a:t>
            </a:r>
            <a:r>
              <a:rPr sz="2000" dirty="0" smtClean="0">
                <a:solidFill>
                  <a:schemeClr val="tx1"/>
                </a:solidFill>
              </a:rPr>
              <a:t> </a:t>
            </a:r>
            <a:r>
              <a:rPr sz="2000" dirty="0">
                <a:solidFill>
                  <a:schemeClr val="tx1"/>
                </a:solidFill>
              </a:rPr>
              <a:t>ZN ogłasza </a:t>
            </a:r>
            <a:r>
              <a:rPr sz="2000" dirty="0" err="1">
                <a:solidFill>
                  <a:schemeClr val="tx1"/>
                </a:solidFill>
              </a:rPr>
              <a:t>zakończenie</a:t>
            </a:r>
            <a:r>
              <a:rPr sz="2000" dirty="0">
                <a:solidFill>
                  <a:schemeClr val="tx1"/>
                </a:solidFill>
              </a:rPr>
              <a:t> </a:t>
            </a:r>
            <a:r>
              <a:rPr sz="2000" dirty="0" err="1" smtClean="0">
                <a:solidFill>
                  <a:schemeClr val="tx1"/>
                </a:solidFill>
              </a:rPr>
              <a:t>egzaminu</a:t>
            </a:r>
            <a:endParaRPr lang="pl-PL" sz="2000" dirty="0" smtClean="0">
              <a:solidFill>
                <a:schemeClr val="tx1"/>
              </a:solidFill>
            </a:endParaRPr>
          </a:p>
          <a:p>
            <a:pPr marL="192023" indent="-192023" algn="just" defTabSz="768095">
              <a:spcBef>
                <a:spcPts val="800"/>
              </a:spcBef>
              <a:defRPr sz="2016"/>
            </a:pPr>
            <a:r>
              <a:rPr sz="2000" dirty="0" smtClean="0">
                <a:solidFill>
                  <a:schemeClr val="tx1"/>
                </a:solidFill>
              </a:rPr>
              <a:t>Zdający </a:t>
            </a:r>
            <a:r>
              <a:rPr sz="2000" dirty="0">
                <a:solidFill>
                  <a:schemeClr val="tx1"/>
                </a:solidFill>
              </a:rPr>
              <a:t>pozostają na swoich miejscach, dopóki członkowie ZN nie zezwolą im na opuszczenie sali. </a:t>
            </a:r>
            <a:endParaRPr lang="pl-PL" sz="2000" dirty="0" smtClean="0">
              <a:solidFill>
                <a:schemeClr val="tx1"/>
              </a:solidFill>
            </a:endParaRPr>
          </a:p>
          <a:p>
            <a:pPr marL="192023" indent="-192023" algn="just" defTabSz="768095">
              <a:spcBef>
                <a:spcPts val="800"/>
              </a:spcBef>
              <a:defRPr sz="2016"/>
            </a:pPr>
            <a:r>
              <a:rPr lang="pl-PL" sz="2000" dirty="0" smtClean="0">
                <a:solidFill>
                  <a:schemeClr val="tx1"/>
                </a:solidFill>
              </a:rPr>
              <a:t>Po zamknięciu egzaminu przez operatora zdający mogą wrócić do Sali i sprawdzić wynik egzaminu</a:t>
            </a:r>
            <a:endParaRPr sz="2000" dirty="0">
              <a:solidFill>
                <a:schemeClr val="tx1"/>
              </a:solidFill>
            </a:endParaRPr>
          </a:p>
          <a:p>
            <a:pPr marL="192023" indent="-192023" algn="just" defTabSz="768095">
              <a:spcBef>
                <a:spcPts val="800"/>
              </a:spcBef>
              <a:defRPr sz="2016"/>
            </a:pPr>
            <a:r>
              <a:rPr sz="2000" dirty="0">
                <a:solidFill>
                  <a:schemeClr val="tx1"/>
                </a:solidFill>
              </a:rPr>
              <a:t>PZN  w obecności członków ZN i wyłonionego spośród zdających co najmniej jednego przedstawiciela:</a:t>
            </a:r>
          </a:p>
          <a:p>
            <a:pPr marL="576071" lvl="1" indent="-192023" algn="just" defTabSz="768095">
              <a:spcBef>
                <a:spcPts val="400"/>
              </a:spcBef>
              <a:defRPr sz="1512"/>
            </a:pPr>
            <a:r>
              <a:rPr sz="2000" dirty="0">
                <a:solidFill>
                  <a:schemeClr val="tx1"/>
                </a:solidFill>
              </a:rPr>
              <a:t>nadzoruje nagrywanie i sprawdzanie jakości zapisu przez operatora na nośnik plików z wynikami zdających oraz płyty DVD z zarchiwizowanym Wirtualnym Serwerem Egzaminacyjnym, </a:t>
            </a:r>
            <a:endParaRPr lang="pl-PL" sz="2000" dirty="0" smtClean="0">
              <a:solidFill>
                <a:schemeClr val="tx1"/>
              </a:solidFill>
            </a:endParaRPr>
          </a:p>
          <a:p>
            <a:pPr marL="384048" lvl="1" indent="0" algn="just" defTabSz="768095">
              <a:spcBef>
                <a:spcPts val="400"/>
              </a:spcBef>
              <a:buNone/>
              <a:defRPr sz="1512"/>
            </a:pPr>
            <a:endParaRPr lang="pl-PL" sz="2000" dirty="0" smtClean="0"/>
          </a:p>
        </p:txBody>
      </p:sp>
      <p:sp>
        <p:nvSpPr>
          <p:cNvPr id="250" name="Symbol zastępczy numeru slajdu 3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19</a:t>
            </a:fld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643813" y="1184988"/>
            <a:ext cx="7688424" cy="43601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270000" algn="just" defTabSz="685800" fontAlgn="base">
              <a:spcBef>
                <a:spcPts val="750"/>
              </a:spcBef>
              <a:spcAft>
                <a:spcPct val="0"/>
              </a:spcAft>
              <a:buSzPct val="96000"/>
              <a:buFont typeface="Wingdings" panose="05000000000000000000" pitchFamily="2" charset="2"/>
              <a:buChar char="q"/>
              <a:defRPr/>
            </a:pPr>
            <a:r>
              <a:rPr lang="pl-PL" sz="2000" dirty="0" smtClean="0">
                <a:solidFill>
                  <a:srgbClr val="002060"/>
                </a:solidFill>
              </a:rPr>
              <a:t>Egzamin  jest  </a:t>
            </a:r>
            <a:r>
              <a:rPr lang="pl-PL" sz="2000" b="1" dirty="0" smtClean="0">
                <a:solidFill>
                  <a:srgbClr val="002060"/>
                </a:solidFill>
              </a:rPr>
              <a:t>obowiązkowy dla uczniów.</a:t>
            </a:r>
          </a:p>
          <a:p>
            <a:pPr marL="171450" indent="-270000" algn="just" defTabSz="685800" fontAlgn="base">
              <a:spcBef>
                <a:spcPts val="750"/>
              </a:spcBef>
              <a:spcAft>
                <a:spcPct val="0"/>
              </a:spcAft>
              <a:buSzPct val="96000"/>
              <a:buFont typeface="Wingdings" panose="05000000000000000000" pitchFamily="2" charset="2"/>
              <a:buChar char="q"/>
              <a:defRPr/>
            </a:pPr>
            <a:r>
              <a:rPr lang="pl-PL" sz="2000" dirty="0" smtClean="0">
                <a:solidFill>
                  <a:srgbClr val="002060"/>
                </a:solidFill>
              </a:rPr>
              <a:t>Obowiązkowy </a:t>
            </a:r>
            <a:r>
              <a:rPr lang="pl-PL" sz="2000" dirty="0">
                <a:solidFill>
                  <a:srgbClr val="002060"/>
                </a:solidFill>
                <a:sym typeface="Symbol" panose="05050102010706020507" pitchFamily="18" charset="2"/>
              </a:rPr>
              <a:t></a:t>
            </a:r>
            <a:r>
              <a:rPr lang="pl-PL" sz="2000" dirty="0">
                <a:solidFill>
                  <a:srgbClr val="002060"/>
                </a:solidFill>
              </a:rPr>
              <a:t> musi przystąpić do części pisemnej i praktycznej (nie musi zdać).</a:t>
            </a:r>
          </a:p>
          <a:p>
            <a:pPr marL="171450" indent="-270000" algn="just" defTabSz="685800" fontAlgn="base">
              <a:spcBef>
                <a:spcPts val="750"/>
              </a:spcBef>
              <a:spcAft>
                <a:spcPct val="0"/>
              </a:spcAft>
              <a:buSzPct val="96000"/>
              <a:buFont typeface="Wingdings" panose="05000000000000000000" pitchFamily="2" charset="2"/>
              <a:buChar char="q"/>
              <a:defRPr/>
            </a:pPr>
            <a:r>
              <a:rPr lang="pl-PL" sz="2000" dirty="0">
                <a:solidFill>
                  <a:srgbClr val="002060"/>
                </a:solidFill>
              </a:rPr>
              <a:t>Zdający przystąpił do egzaminu zawodowego, czyli:</a:t>
            </a:r>
          </a:p>
          <a:p>
            <a:pPr marL="490725" indent="-257175" defTabSz="685800">
              <a:spcBef>
                <a:spcPts val="1350"/>
              </a:spcBef>
              <a:spcAft>
                <a:spcPts val="150"/>
              </a:spcAft>
              <a:buClr>
                <a:srgbClr val="002060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pl-PL" sz="2000" dirty="0">
                <a:solidFill>
                  <a:srgbClr val="002060"/>
                </a:solidFill>
              </a:rPr>
              <a:t>przyszedł na część pisemną i praktyczną egzaminu,</a:t>
            </a:r>
          </a:p>
          <a:p>
            <a:pPr marL="490725" indent="-257175" defTabSz="685800">
              <a:spcBef>
                <a:spcPts val="1350"/>
              </a:spcBef>
              <a:spcAft>
                <a:spcPts val="150"/>
              </a:spcAft>
              <a:buClr>
                <a:srgbClr val="002060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pl-PL" sz="2000" dirty="0">
                <a:solidFill>
                  <a:srgbClr val="002060"/>
                </a:solidFill>
              </a:rPr>
              <a:t>złożył podpis na wykazie zdających,</a:t>
            </a:r>
          </a:p>
          <a:p>
            <a:pPr marL="490725" indent="-257175" defTabSz="685800">
              <a:spcBef>
                <a:spcPts val="1350"/>
              </a:spcBef>
              <a:spcAft>
                <a:spcPts val="150"/>
              </a:spcAft>
              <a:buClr>
                <a:srgbClr val="002060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pl-PL" sz="2000" dirty="0">
                <a:solidFill>
                  <a:srgbClr val="002060"/>
                </a:solidFill>
              </a:rPr>
              <a:t>zalogował się w elektronicznym systemie przeprowadzania egzaminu, </a:t>
            </a:r>
          </a:p>
          <a:p>
            <a:pPr marL="490725" indent="-257175" defTabSz="685800">
              <a:spcBef>
                <a:spcPts val="1350"/>
              </a:spcBef>
              <a:spcAft>
                <a:spcPts val="150"/>
              </a:spcAft>
              <a:buClr>
                <a:srgbClr val="002060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pl-PL" sz="2000" dirty="0" smtClean="0">
                <a:solidFill>
                  <a:srgbClr val="002060"/>
                </a:solidFill>
              </a:rPr>
              <a:t>zakodował kartę oceny.</a:t>
            </a:r>
          </a:p>
          <a:p>
            <a:pPr marL="171450" indent="-270000" algn="just" defTabSz="685800" fontAlgn="base">
              <a:spcBef>
                <a:spcPts val="750"/>
              </a:spcBef>
              <a:spcAft>
                <a:spcPct val="0"/>
              </a:spcAft>
              <a:buSzPct val="96000"/>
              <a:buFont typeface="Wingdings" panose="05000000000000000000" pitchFamily="2" charset="2"/>
              <a:buChar char="ü"/>
              <a:defRPr/>
            </a:pPr>
            <a:endParaRPr lang="pl-PL" sz="2400" dirty="0">
              <a:solidFill>
                <a:srgbClr val="002060"/>
              </a:solidFill>
            </a:endParaRPr>
          </a:p>
        </p:txBody>
      </p:sp>
      <p:sp>
        <p:nvSpPr>
          <p:cNvPr id="4" name="Prostokąt 3"/>
          <p:cNvSpPr/>
          <p:nvPr/>
        </p:nvSpPr>
        <p:spPr>
          <a:xfrm>
            <a:off x="1287624" y="566449"/>
            <a:ext cx="6941976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>
              <a:defRPr/>
            </a:pPr>
            <a:r>
              <a:rPr lang="pl-PL" sz="2700" b="1" spc="-38" dirty="0">
                <a:solidFill>
                  <a:srgbClr val="002060"/>
                </a:solidFill>
              </a:rPr>
              <a:t>Egzamin zawodowy – </a:t>
            </a:r>
            <a:r>
              <a:rPr lang="pl-PL" sz="2700" b="1" spc="-38" dirty="0">
                <a:solidFill>
                  <a:srgbClr val="C00000"/>
                </a:solidFill>
              </a:rPr>
              <a:t>Formuła 2019</a:t>
            </a:r>
          </a:p>
        </p:txBody>
      </p:sp>
    </p:spTree>
    <p:extLst>
      <p:ext uri="{BB962C8B-B14F-4D97-AF65-F5344CB8AC3E}">
        <p14:creationId xmlns:p14="http://schemas.microsoft.com/office/powerpoint/2010/main" val="228305521"/>
      </p:ext>
    </p:extLst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CZĘŚĆ PRAKTYCZNA EGZAMINU"/>
          <p:cNvSpPr txBox="1">
            <a:spLocks noGrp="1"/>
          </p:cNvSpPr>
          <p:nvPr>
            <p:ph type="body" sz="quarter" idx="4294967295"/>
          </p:nvPr>
        </p:nvSpPr>
        <p:spPr>
          <a:xfrm>
            <a:off x="0" y="1600200"/>
            <a:ext cx="8134350" cy="12192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SzTx/>
              <a:buNone/>
              <a:defRPr sz="4000" b="1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sz="2400" dirty="0">
                <a:solidFill>
                  <a:schemeClr val="tx1"/>
                </a:solidFill>
              </a:rPr>
              <a:t>CZĘŚĆ PRAKTYCZNA EGZAMINU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Organizacja część praktycznej  egzaminu:"/>
          <p:cNvSpPr txBox="1">
            <a:spLocks noGrp="1"/>
          </p:cNvSpPr>
          <p:nvPr>
            <p:ph type="title" idx="4294967295"/>
          </p:nvPr>
        </p:nvSpPr>
        <p:spPr>
          <a:xfrm>
            <a:off x="191588" y="485191"/>
            <a:ext cx="6991849" cy="933061"/>
          </a:xfrm>
          <a:prstGeom prst="rect">
            <a:avLst/>
          </a:prstGeom>
        </p:spPr>
        <p:txBody>
          <a:bodyPr>
            <a:normAutofit/>
          </a:bodyPr>
          <a:lstStyle>
            <a:lvl1pPr indent="12700">
              <a:lnSpc>
                <a:spcPts val="4400"/>
              </a:lnSpc>
              <a:spcBef>
                <a:spcPts val="400"/>
              </a:spcBef>
              <a:tabLst>
                <a:tab pos="2946400" algn="l"/>
                <a:tab pos="4445000" algn="l"/>
              </a:tabLst>
              <a:defRPr sz="3900" b="1">
                <a:solidFill>
                  <a:srgbClr val="330066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algn="ctr"/>
            <a:r>
              <a:rPr sz="2400" dirty="0" err="1" smtClean="0">
                <a:solidFill>
                  <a:schemeClr val="tx1"/>
                </a:solidFill>
              </a:rPr>
              <a:t>Organizacja</a:t>
            </a:r>
            <a:r>
              <a:rPr lang="pl-PL" sz="2400" dirty="0" smtClean="0">
                <a:solidFill>
                  <a:schemeClr val="tx1"/>
                </a:solidFill>
              </a:rPr>
              <a:t> </a:t>
            </a:r>
            <a:r>
              <a:rPr sz="2400" dirty="0" err="1" smtClean="0">
                <a:solidFill>
                  <a:schemeClr val="tx1"/>
                </a:solidFill>
              </a:rPr>
              <a:t>część</a:t>
            </a:r>
            <a:r>
              <a:rPr lang="pl-PL" sz="2400" dirty="0" smtClean="0">
                <a:solidFill>
                  <a:schemeClr val="tx1"/>
                </a:solidFill>
              </a:rPr>
              <a:t> </a:t>
            </a:r>
            <a:r>
              <a:rPr sz="2400" dirty="0" err="1" smtClean="0">
                <a:solidFill>
                  <a:schemeClr val="tx1"/>
                </a:solidFill>
              </a:rPr>
              <a:t>praktycznej</a:t>
            </a:r>
            <a:r>
              <a:rPr sz="2400" dirty="0" smtClean="0">
                <a:solidFill>
                  <a:schemeClr val="tx1"/>
                </a:solidFill>
              </a:rPr>
              <a:t>  </a:t>
            </a:r>
            <a:r>
              <a:rPr sz="2400" dirty="0">
                <a:solidFill>
                  <a:schemeClr val="tx1"/>
                </a:solidFill>
              </a:rPr>
              <a:t>egzaminu</a:t>
            </a:r>
            <a:r>
              <a:rPr sz="2400" dirty="0"/>
              <a:t>:</a:t>
            </a:r>
          </a:p>
        </p:txBody>
      </p:sp>
      <p:sp>
        <p:nvSpPr>
          <p:cNvPr id="303" name="W dniu egzaminu zdający zgłoszą się do szkoły w maseczce co  najmniej 30 - 40 minut przed wyznaczoną godziną egzaminu  (Zdający w SN, SS przychodzą co najmniej 40 minut przed egzaminem)…"/>
          <p:cNvSpPr txBox="1">
            <a:spLocks noGrp="1"/>
          </p:cNvSpPr>
          <p:nvPr>
            <p:ph type="body" idx="4294967295"/>
          </p:nvPr>
        </p:nvSpPr>
        <p:spPr>
          <a:xfrm>
            <a:off x="275563" y="1800808"/>
            <a:ext cx="8001000" cy="5159829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12700" indent="0">
              <a:lnSpc>
                <a:spcPct val="90000"/>
              </a:lnSpc>
              <a:spcBef>
                <a:spcPts val="300"/>
              </a:spcBef>
              <a:buSzPct val="70000"/>
              <a:buNone/>
              <a:tabLst>
                <a:tab pos="292100" algn="l"/>
                <a:tab pos="304800" algn="l"/>
              </a:tabLst>
              <a:defRPr sz="2000">
                <a:latin typeface="Arial"/>
                <a:ea typeface="Arial"/>
                <a:cs typeface="Arial"/>
                <a:sym typeface="Arial"/>
              </a:defRPr>
            </a:pPr>
            <a:r>
              <a:rPr lang="pl-PL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- </a:t>
            </a:r>
            <a:r>
              <a:rPr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 </a:t>
            </a:r>
            <a:r>
              <a:rPr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dniu egzaminu zdający zgłoszą się do </a:t>
            </a:r>
            <a:r>
              <a:rPr dirty="0" err="1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szkoły</a:t>
            </a:r>
            <a:r>
              <a:rPr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  najmniej </a:t>
            </a:r>
            <a:r>
              <a:rPr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30 - 40 minut </a:t>
            </a:r>
            <a:r>
              <a:rPr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przed wyznaczoną godziną egzaminu </a:t>
            </a:r>
            <a:endParaRPr lang="pl-PL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04800" indent="-292100">
              <a:lnSpc>
                <a:spcPct val="90000"/>
              </a:lnSpc>
              <a:spcBef>
                <a:spcPts val="300"/>
              </a:spcBef>
              <a:buSzPct val="70000"/>
              <a:buChar char="●"/>
              <a:tabLst>
                <a:tab pos="292100" algn="l"/>
                <a:tab pos="304800" algn="l"/>
              </a:tabLst>
              <a:defRPr sz="2000">
                <a:latin typeface="Arial"/>
                <a:ea typeface="Arial"/>
                <a:cs typeface="Arial"/>
                <a:sym typeface="Arial"/>
              </a:defRPr>
            </a:pPr>
            <a:endParaRPr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2700" indent="0">
              <a:lnSpc>
                <a:spcPct val="90000"/>
              </a:lnSpc>
              <a:spcBef>
                <a:spcPts val="300"/>
              </a:spcBef>
              <a:buSzPct val="70000"/>
              <a:buNone/>
              <a:tabLst>
                <a:tab pos="292100" algn="l"/>
                <a:tab pos="304800" algn="l"/>
              </a:tabLst>
              <a:defRPr sz="2000">
                <a:latin typeface="Arial"/>
                <a:ea typeface="Arial"/>
                <a:cs typeface="Arial"/>
                <a:sym typeface="Arial"/>
              </a:defRPr>
            </a:pPr>
            <a:r>
              <a:rPr lang="pl-PL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- </a:t>
            </a:r>
            <a:r>
              <a:rPr dirty="0" err="1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Zdający</a:t>
            </a:r>
            <a:r>
              <a:rPr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wchodzą do sali pojedynczo według kolejności </a:t>
            </a:r>
            <a:r>
              <a:rPr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</a:t>
            </a:r>
            <a:r>
              <a:rPr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dirty="0" err="1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liście</a:t>
            </a:r>
            <a:endParaRPr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2700" indent="0">
              <a:lnSpc>
                <a:spcPct val="90000"/>
              </a:lnSpc>
              <a:spcBef>
                <a:spcPts val="300"/>
              </a:spcBef>
              <a:buSzPct val="70000"/>
              <a:buNone/>
              <a:tabLst>
                <a:tab pos="292100" algn="l"/>
                <a:tab pos="304800" algn="l"/>
              </a:tabLst>
              <a:defRPr sz="2000">
                <a:latin typeface="Arial"/>
                <a:ea typeface="Arial"/>
                <a:cs typeface="Arial"/>
                <a:sym typeface="Arial"/>
              </a:defRPr>
            </a:pPr>
            <a:r>
              <a:rPr lang="pl-PL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- </a:t>
            </a:r>
            <a:r>
              <a:rPr dirty="0" err="1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Każdy</a:t>
            </a:r>
            <a:r>
              <a:rPr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zdający powinien mieć:</a:t>
            </a:r>
          </a:p>
          <a:p>
            <a:pPr marL="292100" indent="-279400">
              <a:spcBef>
                <a:spcPts val="100"/>
              </a:spcBef>
              <a:buSzTx/>
              <a:buNone/>
              <a:tabLst>
                <a:tab pos="292100" algn="l"/>
                <a:tab pos="304800" algn="l"/>
              </a:tabLst>
              <a:defRPr sz="2000">
                <a:latin typeface="Arial"/>
                <a:ea typeface="Arial"/>
                <a:cs typeface="Arial"/>
                <a:sym typeface="Arial"/>
              </a:defRPr>
            </a:pPr>
            <a:r>
              <a:rPr lang="pl-PL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1. </a:t>
            </a:r>
            <a:r>
              <a:rPr b="1" u="sng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dokument</a:t>
            </a:r>
            <a:r>
              <a:rPr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b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tożsamości wraz ze zdjęciem</a:t>
            </a:r>
            <a:endParaRPr u="sng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92100" indent="-279400">
              <a:spcBef>
                <a:spcPts val="200"/>
              </a:spcBef>
              <a:buSzTx/>
              <a:buNone/>
              <a:tabLst>
                <a:tab pos="292100" algn="l"/>
                <a:tab pos="304800" algn="l"/>
              </a:tabLst>
              <a:defRPr sz="2000" b="1" u="sng">
                <a:latin typeface="Arial"/>
                <a:ea typeface="Arial"/>
                <a:cs typeface="Arial"/>
                <a:sym typeface="Arial"/>
              </a:defRPr>
            </a:pPr>
            <a:r>
              <a:rPr lang="pl-PL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2. </a:t>
            </a:r>
            <a:r>
              <a:rPr u="sng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długopis</a:t>
            </a:r>
            <a:r>
              <a:rPr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(pióro) z </a:t>
            </a:r>
            <a:r>
              <a:rPr u="sng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czarnym</a:t>
            </a:r>
            <a:r>
              <a:rPr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u="sng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tuszem</a:t>
            </a:r>
            <a:endParaRPr lang="pl-PL" u="sng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92100" indent="-279400">
              <a:spcBef>
                <a:spcPts val="200"/>
              </a:spcBef>
              <a:buSzTx/>
              <a:buNone/>
              <a:tabLst>
                <a:tab pos="292100" algn="l"/>
                <a:tab pos="304800" algn="l"/>
              </a:tabLst>
              <a:defRPr sz="2000" b="1" u="sng">
                <a:latin typeface="Arial"/>
                <a:ea typeface="Arial"/>
                <a:cs typeface="Arial"/>
                <a:sym typeface="Arial"/>
              </a:defRPr>
            </a:pPr>
            <a:r>
              <a:rPr lang="pl-PL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3. </a:t>
            </a:r>
            <a:r>
              <a:rPr u="sng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przybory</a:t>
            </a:r>
            <a:r>
              <a:rPr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wymienione w </a:t>
            </a:r>
            <a:r>
              <a:rPr u="sng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Komunikacie</a:t>
            </a:r>
            <a:r>
              <a:rPr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CKE</a:t>
            </a:r>
            <a:endParaRPr lang="pl-PL" u="sng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92100" indent="-279400">
              <a:spcBef>
                <a:spcPts val="200"/>
              </a:spcBef>
              <a:buSzTx/>
              <a:buNone/>
              <a:tabLst>
                <a:tab pos="292100" algn="l"/>
                <a:tab pos="304800" algn="l"/>
              </a:tabLst>
              <a:defRPr sz="2000" b="1" u="sng">
                <a:latin typeface="Arial"/>
                <a:ea typeface="Arial"/>
                <a:cs typeface="Arial"/>
                <a:sym typeface="Arial"/>
              </a:defRPr>
            </a:pPr>
            <a:r>
              <a:rPr lang="pl-PL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</a:t>
            </a:r>
            <a:r>
              <a:rPr lang="pl-PL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l-PL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</a:t>
            </a:r>
            <a:r>
              <a:rPr lang="pl-PL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branie robocze</a:t>
            </a:r>
          </a:p>
          <a:p>
            <a:pPr marL="292100" indent="-279400">
              <a:spcBef>
                <a:spcPts val="200"/>
              </a:spcBef>
              <a:buSzTx/>
              <a:buNone/>
              <a:tabLst>
                <a:tab pos="292100" algn="l"/>
                <a:tab pos="304800" algn="l"/>
              </a:tabLst>
              <a:defRPr sz="2000" b="1" u="sng">
                <a:latin typeface="Arial"/>
                <a:ea typeface="Arial"/>
                <a:cs typeface="Arial"/>
                <a:sym typeface="Arial"/>
              </a:defRPr>
            </a:pPr>
            <a:endParaRPr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2700" indent="0">
              <a:lnSpc>
                <a:spcPct val="90000"/>
              </a:lnSpc>
              <a:spcBef>
                <a:spcPts val="300"/>
              </a:spcBef>
              <a:buSzPct val="70000"/>
              <a:buNone/>
              <a:tabLst>
                <a:tab pos="292100" algn="l"/>
                <a:tab pos="304800" algn="l"/>
              </a:tabLst>
              <a:defRPr sz="20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pl-PL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- PZN przeprowadza losowanie stanowisk</a:t>
            </a:r>
            <a:endParaRPr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2700" indent="0">
              <a:lnSpc>
                <a:spcPct val="90000"/>
              </a:lnSpc>
              <a:spcBef>
                <a:spcPts val="300"/>
              </a:spcBef>
              <a:buSzPct val="70000"/>
              <a:buNone/>
              <a:tabLst>
                <a:tab pos="292100" algn="l"/>
                <a:tab pos="304800" algn="l"/>
              </a:tabLst>
              <a:defRPr sz="20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pl-PL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- </a:t>
            </a:r>
            <a:r>
              <a:rPr dirty="0" err="1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Zdający</a:t>
            </a:r>
            <a:r>
              <a:rPr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podpisuje się na wykazie </a:t>
            </a:r>
            <a:r>
              <a:rPr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własnym</a:t>
            </a:r>
            <a:r>
              <a:rPr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dirty="0" err="1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długopisem</a:t>
            </a:r>
            <a:endParaRPr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04800" indent="-292100">
              <a:lnSpc>
                <a:spcPct val="90000"/>
              </a:lnSpc>
              <a:spcBef>
                <a:spcPts val="300"/>
              </a:spcBef>
              <a:buSzPct val="70000"/>
              <a:buChar char="●"/>
              <a:tabLst>
                <a:tab pos="292100" algn="l"/>
                <a:tab pos="304800" algn="l"/>
              </a:tabLst>
              <a:defRPr sz="2000">
                <a:latin typeface="Arial"/>
                <a:ea typeface="Arial"/>
                <a:cs typeface="Arial"/>
                <a:sym typeface="Arial"/>
              </a:defRPr>
            </a:pPr>
            <a:endParaRPr lang="pl-PL" b="1" dirty="0" smtClean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04800" indent="-292100">
              <a:lnSpc>
                <a:spcPct val="90000"/>
              </a:lnSpc>
              <a:spcBef>
                <a:spcPts val="300"/>
              </a:spcBef>
              <a:buSzPct val="70000"/>
              <a:buChar char="●"/>
              <a:tabLst>
                <a:tab pos="292100" algn="l"/>
                <a:tab pos="304800" algn="l"/>
              </a:tabLst>
              <a:defRPr sz="2000">
                <a:latin typeface="Arial"/>
                <a:ea typeface="Arial"/>
                <a:cs typeface="Arial"/>
                <a:sym typeface="Arial"/>
              </a:defRPr>
            </a:pPr>
            <a:r>
              <a:rPr b="1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 </a:t>
            </a:r>
            <a:r>
              <a:rPr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sali nie można wnosić żadnych urządzeń  telekomunikacyjnych oraz innych niedozwolonych materiałów i  przyborów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MATERIAŁY I PRZYBORY DO CZĘŚCI  PRAKTYCZNEJ EGZAMINU"/>
          <p:cNvSpPr txBox="1">
            <a:spLocks noGrp="1"/>
          </p:cNvSpPr>
          <p:nvPr>
            <p:ph type="title" idx="4294967295"/>
          </p:nvPr>
        </p:nvSpPr>
        <p:spPr>
          <a:xfrm>
            <a:off x="787400" y="806450"/>
            <a:ext cx="7366000" cy="1071563"/>
          </a:xfrm>
          <a:prstGeom prst="rect">
            <a:avLst/>
          </a:prstGeom>
        </p:spPr>
        <p:txBody>
          <a:bodyPr>
            <a:normAutofit/>
          </a:bodyPr>
          <a:lstStyle>
            <a:lvl1pPr indent="12700">
              <a:lnSpc>
                <a:spcPts val="3700"/>
              </a:lnSpc>
              <a:spcBef>
                <a:spcPts val="300"/>
              </a:spcBef>
              <a:defRPr sz="3200" b="1">
                <a:solidFill>
                  <a:srgbClr val="330066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algn="ctr"/>
            <a:r>
              <a:rPr sz="2400" dirty="0">
                <a:solidFill>
                  <a:schemeClr val="tx1"/>
                </a:solidFill>
              </a:rPr>
              <a:t>MATERIAŁY I PRZYBORY DO CZĘŚCI  PRAKTYCZNEJ EGZAMINU</a:t>
            </a:r>
          </a:p>
        </p:txBody>
      </p:sp>
      <p:sp>
        <p:nvSpPr>
          <p:cNvPr id="307" name="AU.20, AU.21 - szkolenie bhp, strój roboczy (rękawiczki)…"/>
          <p:cNvSpPr txBox="1"/>
          <p:nvPr/>
        </p:nvSpPr>
        <p:spPr>
          <a:xfrm>
            <a:off x="787400" y="1549400"/>
            <a:ext cx="6986588" cy="3285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lnSpc>
                <a:spcPct val="113000"/>
              </a:lnSpc>
              <a:spcBef>
                <a:spcPts val="100"/>
              </a:spcBef>
              <a:defRPr sz="2000"/>
            </a:pPr>
            <a:endParaRPr dirty="0"/>
          </a:p>
        </p:txBody>
      </p:sp>
      <p:sp>
        <p:nvSpPr>
          <p:cNvPr id="308" name="kalkulator prosty, ołówek, gumka, linijka, temperówka (rękawiczki)…"/>
          <p:cNvSpPr txBox="1"/>
          <p:nvPr/>
        </p:nvSpPr>
        <p:spPr>
          <a:xfrm>
            <a:off x="787400" y="2209800"/>
            <a:ext cx="7791450" cy="40908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defTabSz="457200">
              <a:lnSpc>
                <a:spcPts val="3800"/>
              </a:lnSpc>
              <a:defRPr sz="2000">
                <a:solidFill>
                  <a:srgbClr val="75A248"/>
                </a:solidFill>
                <a:latin typeface="Times"/>
                <a:ea typeface="Times"/>
                <a:cs typeface="Times"/>
                <a:sym typeface="Times"/>
              </a:defRPr>
            </a:pPr>
            <a:r>
              <a:rPr dirty="0" smtClean="0">
                <a:solidFill>
                  <a:schemeClr val="tx1"/>
                </a:solidFill>
              </a:rPr>
              <a:t>EKA.0</a:t>
            </a:r>
            <a:r>
              <a:rPr lang="pl-PL" dirty="0">
                <a:solidFill>
                  <a:schemeClr val="tx1"/>
                </a:solidFill>
              </a:rPr>
              <a:t>4</a:t>
            </a:r>
            <a:r>
              <a:rPr dirty="0" smtClean="0">
                <a:solidFill>
                  <a:schemeClr val="tx1"/>
                </a:solidFill>
              </a:rPr>
              <a:t> </a:t>
            </a:r>
            <a:r>
              <a:rPr dirty="0">
                <a:solidFill>
                  <a:schemeClr val="tx1"/>
                </a:solidFill>
              </a:rPr>
              <a:t>- kalkulator prosty*, ołówek, gumka, linijka, </a:t>
            </a:r>
            <a:r>
              <a:rPr dirty="0" smtClean="0">
                <a:solidFill>
                  <a:schemeClr val="tx1"/>
                </a:solidFill>
              </a:rPr>
              <a:t>temperówka</a:t>
            </a:r>
            <a:endParaRPr lang="pl-PL" dirty="0" smtClean="0">
              <a:solidFill>
                <a:schemeClr val="tx1"/>
              </a:solidFill>
            </a:endParaRPr>
          </a:p>
          <a:p>
            <a:pPr defTabSz="457200">
              <a:lnSpc>
                <a:spcPts val="3800"/>
              </a:lnSpc>
              <a:defRPr sz="2000">
                <a:solidFill>
                  <a:srgbClr val="75A248"/>
                </a:solidFill>
                <a:latin typeface="Times"/>
                <a:ea typeface="Times"/>
                <a:cs typeface="Times"/>
                <a:sym typeface="Times"/>
              </a:defRPr>
            </a:pPr>
            <a:endParaRPr dirty="0">
              <a:solidFill>
                <a:schemeClr val="tx1"/>
              </a:solidFill>
            </a:endParaRPr>
          </a:p>
          <a:p>
            <a:pPr indent="12700">
              <a:lnSpc>
                <a:spcPts val="2300"/>
              </a:lnSpc>
              <a:spcBef>
                <a:spcPts val="400"/>
              </a:spcBef>
              <a:tabLst>
                <a:tab pos="1752600" algn="l"/>
              </a:tabLst>
              <a:defRPr sz="2000">
                <a:solidFill>
                  <a:srgbClr val="6A9341"/>
                </a:solidFill>
              </a:defRPr>
            </a:pPr>
            <a:r>
              <a:rPr dirty="0" smtClean="0">
                <a:solidFill>
                  <a:schemeClr val="tx1"/>
                </a:solidFill>
              </a:rPr>
              <a:t>HGT.0</a:t>
            </a:r>
            <a:r>
              <a:rPr lang="pl-PL" dirty="0">
                <a:solidFill>
                  <a:schemeClr val="tx1"/>
                </a:solidFill>
              </a:rPr>
              <a:t>3</a:t>
            </a:r>
            <a:r>
              <a:rPr dirty="0" smtClean="0">
                <a:solidFill>
                  <a:schemeClr val="tx1"/>
                </a:solidFill>
              </a:rPr>
              <a:t> </a:t>
            </a:r>
            <a:r>
              <a:rPr lang="pl-PL" dirty="0" smtClean="0">
                <a:solidFill>
                  <a:schemeClr val="tx1"/>
                </a:solidFill>
              </a:rPr>
              <a:t>– kalkulator </a:t>
            </a:r>
            <a:r>
              <a:rPr lang="pl-PL" dirty="0">
                <a:solidFill>
                  <a:schemeClr val="tx1"/>
                </a:solidFill>
              </a:rPr>
              <a:t>prosty*, ołówek, gumka, linijka, </a:t>
            </a:r>
            <a:r>
              <a:rPr lang="pl-PL" dirty="0" smtClean="0">
                <a:solidFill>
                  <a:schemeClr val="tx1"/>
                </a:solidFill>
              </a:rPr>
              <a:t>temperówka</a:t>
            </a:r>
          </a:p>
          <a:p>
            <a:pPr indent="12700">
              <a:lnSpc>
                <a:spcPts val="2300"/>
              </a:lnSpc>
              <a:spcBef>
                <a:spcPts val="400"/>
              </a:spcBef>
              <a:tabLst>
                <a:tab pos="1752600" algn="l"/>
              </a:tabLst>
              <a:defRPr sz="2000">
                <a:solidFill>
                  <a:srgbClr val="6A9341"/>
                </a:solidFill>
              </a:defRPr>
            </a:pPr>
            <a:endParaRPr lang="pl-PL" dirty="0" smtClean="0">
              <a:solidFill>
                <a:schemeClr val="tx1"/>
              </a:solidFill>
            </a:endParaRPr>
          </a:p>
          <a:p>
            <a:pPr indent="12700">
              <a:lnSpc>
                <a:spcPts val="2300"/>
              </a:lnSpc>
              <a:spcBef>
                <a:spcPts val="400"/>
              </a:spcBef>
              <a:tabLst>
                <a:tab pos="1752600" algn="l"/>
              </a:tabLst>
              <a:defRPr sz="2000">
                <a:solidFill>
                  <a:srgbClr val="6A9341"/>
                </a:solidFill>
              </a:defRPr>
            </a:pPr>
            <a:r>
              <a:rPr lang="pl-PL" dirty="0" smtClean="0">
                <a:solidFill>
                  <a:schemeClr val="tx1"/>
                </a:solidFill>
              </a:rPr>
              <a:t>HGT.07 - </a:t>
            </a:r>
            <a:r>
              <a:rPr lang="pl-PL" dirty="0">
                <a:solidFill>
                  <a:schemeClr val="tx1"/>
                </a:solidFill>
              </a:rPr>
              <a:t>kalkulator prosty*, ołówek, gumka, linijka, </a:t>
            </a:r>
            <a:r>
              <a:rPr lang="pl-PL" dirty="0" smtClean="0">
                <a:solidFill>
                  <a:schemeClr val="tx1"/>
                </a:solidFill>
              </a:rPr>
              <a:t>temperówka</a:t>
            </a:r>
          </a:p>
          <a:p>
            <a:pPr indent="12700">
              <a:lnSpc>
                <a:spcPts val="2300"/>
              </a:lnSpc>
              <a:spcBef>
                <a:spcPts val="400"/>
              </a:spcBef>
              <a:tabLst>
                <a:tab pos="1752600" algn="l"/>
              </a:tabLst>
              <a:defRPr sz="2000">
                <a:solidFill>
                  <a:srgbClr val="6A9341"/>
                </a:solidFill>
              </a:defRPr>
            </a:pPr>
            <a:endParaRPr lang="pl-PL" dirty="0">
              <a:solidFill>
                <a:schemeClr val="tx1"/>
              </a:solidFill>
            </a:endParaRPr>
          </a:p>
          <a:p>
            <a:pPr indent="12700">
              <a:lnSpc>
                <a:spcPts val="2300"/>
              </a:lnSpc>
              <a:spcBef>
                <a:spcPts val="400"/>
              </a:spcBef>
              <a:tabLst>
                <a:tab pos="1752600" algn="l"/>
              </a:tabLst>
              <a:defRPr sz="2000">
                <a:solidFill>
                  <a:srgbClr val="6A9341"/>
                </a:solidFill>
              </a:defRPr>
            </a:pPr>
            <a:r>
              <a:rPr lang="pl-PL" dirty="0" smtClean="0">
                <a:solidFill>
                  <a:schemeClr val="tx1"/>
                </a:solidFill>
              </a:rPr>
              <a:t>HGT.12 - </a:t>
            </a:r>
            <a:r>
              <a:rPr lang="pl-PL" dirty="0">
                <a:solidFill>
                  <a:schemeClr val="tx1"/>
                </a:solidFill>
              </a:rPr>
              <a:t>kalkulator prosty*, ołówek, gumka, linijka, temperówka</a:t>
            </a:r>
          </a:p>
          <a:p>
            <a:pPr indent="12700">
              <a:lnSpc>
                <a:spcPts val="2300"/>
              </a:lnSpc>
              <a:spcBef>
                <a:spcPts val="400"/>
              </a:spcBef>
              <a:tabLst>
                <a:tab pos="1752600" algn="l"/>
              </a:tabLst>
              <a:defRPr sz="2000">
                <a:solidFill>
                  <a:srgbClr val="6A9341"/>
                </a:solidFill>
              </a:defRPr>
            </a:pPr>
            <a:endParaRPr lang="pl-PL" dirty="0">
              <a:solidFill>
                <a:schemeClr val="tx1"/>
              </a:solidFill>
            </a:endParaRPr>
          </a:p>
          <a:p>
            <a:pPr indent="12700">
              <a:lnSpc>
                <a:spcPts val="2300"/>
              </a:lnSpc>
              <a:spcBef>
                <a:spcPts val="400"/>
              </a:spcBef>
              <a:tabLst>
                <a:tab pos="1752600" algn="l"/>
              </a:tabLst>
              <a:defRPr sz="2000">
                <a:solidFill>
                  <a:srgbClr val="6A9341"/>
                </a:solidFill>
              </a:defRPr>
            </a:pPr>
            <a:endParaRPr lang="pl-PL" dirty="0" smtClean="0">
              <a:solidFill>
                <a:schemeClr val="tx1"/>
              </a:solidFill>
            </a:endParaRPr>
          </a:p>
          <a:p>
            <a:pPr indent="12700">
              <a:lnSpc>
                <a:spcPts val="2300"/>
              </a:lnSpc>
              <a:spcBef>
                <a:spcPts val="400"/>
              </a:spcBef>
              <a:tabLst>
                <a:tab pos="1752600" algn="l"/>
              </a:tabLst>
              <a:defRPr sz="2000">
                <a:solidFill>
                  <a:srgbClr val="6A9341"/>
                </a:solidFill>
              </a:defRPr>
            </a:pPr>
            <a:endParaRPr lang="pl-PL" dirty="0">
              <a:solidFill>
                <a:schemeClr val="tx1"/>
              </a:solidFill>
            </a:endParaRPr>
          </a:p>
          <a:p>
            <a:pPr indent="12700">
              <a:lnSpc>
                <a:spcPts val="2300"/>
              </a:lnSpc>
              <a:spcBef>
                <a:spcPts val="400"/>
              </a:spcBef>
              <a:tabLst>
                <a:tab pos="1752600" algn="l"/>
              </a:tabLst>
              <a:defRPr sz="2000">
                <a:solidFill>
                  <a:srgbClr val="6A9341"/>
                </a:solidFill>
              </a:defRPr>
            </a:pPr>
            <a:endParaRPr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Prostokąt"/>
          <p:cNvSpPr/>
          <p:nvPr/>
        </p:nvSpPr>
        <p:spPr>
          <a:xfrm>
            <a:off x="1084262" y="2298700"/>
            <a:ext cx="1039813" cy="4316413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endParaRPr dirty="0"/>
          </a:p>
        </p:txBody>
      </p:sp>
      <p:sp>
        <p:nvSpPr>
          <p:cNvPr id="317" name="Prostokąt"/>
          <p:cNvSpPr/>
          <p:nvPr/>
        </p:nvSpPr>
        <p:spPr>
          <a:xfrm>
            <a:off x="7869237" y="1590674"/>
            <a:ext cx="390526" cy="688977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endParaRPr dirty="0"/>
          </a:p>
        </p:txBody>
      </p:sp>
      <p:sp>
        <p:nvSpPr>
          <p:cNvPr id="318" name="Prostokąt"/>
          <p:cNvSpPr/>
          <p:nvPr/>
        </p:nvSpPr>
        <p:spPr>
          <a:xfrm>
            <a:off x="7680325" y="2822575"/>
            <a:ext cx="993775" cy="122555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endParaRPr dirty="0"/>
          </a:p>
        </p:txBody>
      </p:sp>
      <p:sp>
        <p:nvSpPr>
          <p:cNvPr id="319" name="Ok. 20 minut przed egzaminem"/>
          <p:cNvSpPr txBox="1">
            <a:spLocks noGrp="1"/>
          </p:cNvSpPr>
          <p:nvPr>
            <p:ph type="title" idx="4294967295"/>
          </p:nvPr>
        </p:nvSpPr>
        <p:spPr>
          <a:xfrm>
            <a:off x="1274245" y="890107"/>
            <a:ext cx="5281612" cy="619125"/>
          </a:xfrm>
          <a:prstGeom prst="rect">
            <a:avLst/>
          </a:prstGeom>
        </p:spPr>
        <p:txBody>
          <a:bodyPr>
            <a:normAutofit/>
          </a:bodyPr>
          <a:lstStyle>
            <a:lvl1pPr indent="12700">
              <a:spcBef>
                <a:spcPts val="100"/>
              </a:spcBef>
              <a:tabLst>
                <a:tab pos="1625600" algn="l"/>
              </a:tabLst>
              <a:defRPr sz="3900" b="1">
                <a:solidFill>
                  <a:srgbClr val="330066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algn="ctr"/>
            <a:r>
              <a:rPr sz="2400" dirty="0">
                <a:solidFill>
                  <a:schemeClr val="tx1"/>
                </a:solidFill>
              </a:rPr>
              <a:t>Ok. </a:t>
            </a:r>
            <a:r>
              <a:rPr sz="2400" dirty="0" smtClean="0">
                <a:solidFill>
                  <a:schemeClr val="tx1"/>
                </a:solidFill>
              </a:rPr>
              <a:t>20</a:t>
            </a:r>
            <a:r>
              <a:rPr lang="pl-PL" sz="2400" dirty="0" smtClean="0">
                <a:solidFill>
                  <a:schemeClr val="tx1"/>
                </a:solidFill>
              </a:rPr>
              <a:t> </a:t>
            </a:r>
            <a:r>
              <a:rPr sz="2400" dirty="0" err="1" smtClean="0">
                <a:solidFill>
                  <a:schemeClr val="tx1"/>
                </a:solidFill>
              </a:rPr>
              <a:t>minut</a:t>
            </a:r>
            <a:r>
              <a:rPr sz="2400" dirty="0" smtClean="0">
                <a:solidFill>
                  <a:schemeClr val="tx1"/>
                </a:solidFill>
              </a:rPr>
              <a:t> </a:t>
            </a:r>
            <a:r>
              <a:rPr sz="2400" dirty="0">
                <a:solidFill>
                  <a:schemeClr val="tx1"/>
                </a:solidFill>
              </a:rPr>
              <a:t>przed egzaminem</a:t>
            </a:r>
          </a:p>
        </p:txBody>
      </p:sp>
      <p:sp>
        <p:nvSpPr>
          <p:cNvPr id="320" name="Zdający zajmują wylosowane  miejsca/stanowiska egzaminacyjne…"/>
          <p:cNvSpPr txBox="1"/>
          <p:nvPr/>
        </p:nvSpPr>
        <p:spPr>
          <a:xfrm>
            <a:off x="2147933" y="2046914"/>
            <a:ext cx="6996068" cy="22185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marL="355600" indent="-330200">
              <a:lnSpc>
                <a:spcPts val="2800"/>
              </a:lnSpc>
              <a:spcBef>
                <a:spcPts val="200"/>
              </a:spcBef>
              <a:buClr>
                <a:srgbClr val="002060"/>
              </a:buClr>
              <a:buSzPct val="100000"/>
              <a:buChar char="▪"/>
              <a:tabLst>
                <a:tab pos="342900" algn="l"/>
                <a:tab pos="355600" algn="l"/>
              </a:tabLst>
              <a:defRPr sz="2400"/>
            </a:pPr>
            <a:r>
              <a:rPr sz="2000" dirty="0"/>
              <a:t>Zdający zajmują </a:t>
            </a:r>
            <a:r>
              <a:rPr sz="2000" dirty="0" err="1"/>
              <a:t>wylosowane</a:t>
            </a:r>
            <a:r>
              <a:rPr sz="2000" dirty="0"/>
              <a:t> </a:t>
            </a:r>
            <a:r>
              <a:rPr sz="2000" dirty="0" err="1" smtClean="0"/>
              <a:t>stanowiska</a:t>
            </a:r>
            <a:r>
              <a:rPr sz="2000" dirty="0" smtClean="0"/>
              <a:t> </a:t>
            </a:r>
            <a:r>
              <a:rPr sz="2000" dirty="0" err="1" smtClean="0"/>
              <a:t>egzaminacyjne</a:t>
            </a:r>
            <a:endParaRPr lang="pl-PL" sz="2000" dirty="0" smtClean="0"/>
          </a:p>
          <a:p>
            <a:pPr marL="355600" indent="-330200">
              <a:lnSpc>
                <a:spcPts val="2800"/>
              </a:lnSpc>
              <a:spcBef>
                <a:spcPts val="200"/>
              </a:spcBef>
              <a:buClr>
                <a:srgbClr val="002060"/>
              </a:buClr>
              <a:buSzPct val="100000"/>
              <a:buChar char="▪"/>
              <a:tabLst>
                <a:tab pos="342900" algn="l"/>
                <a:tab pos="355600" algn="l"/>
              </a:tabLst>
              <a:defRPr sz="2400"/>
            </a:pPr>
            <a:endParaRPr lang="pl-PL" sz="2000" dirty="0" smtClean="0"/>
          </a:p>
          <a:p>
            <a:pPr marL="355600" indent="-330200">
              <a:lnSpc>
                <a:spcPts val="2800"/>
              </a:lnSpc>
              <a:spcBef>
                <a:spcPts val="200"/>
              </a:spcBef>
              <a:buClr>
                <a:srgbClr val="002060"/>
              </a:buClr>
              <a:buSzPct val="100000"/>
              <a:buChar char="▪"/>
              <a:tabLst>
                <a:tab pos="342900" algn="l"/>
                <a:tab pos="355600" algn="l"/>
              </a:tabLst>
              <a:defRPr sz="2400"/>
            </a:pPr>
            <a:r>
              <a:rPr lang="pl-PL" sz="2000" dirty="0" smtClean="0"/>
              <a:t>Na egzaminie ze sprzętem specjalistycznym przeprowadzany jest instruktaż stanowiskowy</a:t>
            </a:r>
          </a:p>
          <a:p>
            <a:pPr marL="355600" indent="-330200">
              <a:lnSpc>
                <a:spcPts val="2800"/>
              </a:lnSpc>
              <a:spcBef>
                <a:spcPts val="200"/>
              </a:spcBef>
              <a:buClr>
                <a:srgbClr val="002060"/>
              </a:buClr>
              <a:buSzPct val="100000"/>
              <a:buChar char="▪"/>
              <a:tabLst>
                <a:tab pos="342900" algn="l"/>
                <a:tab pos="355600" algn="l"/>
              </a:tabLst>
              <a:defRPr sz="2400"/>
            </a:pPr>
            <a:endParaRPr sz="2000" dirty="0"/>
          </a:p>
          <a:p>
            <a:pPr marL="355600" indent="-330200">
              <a:spcBef>
                <a:spcPts val="300"/>
              </a:spcBef>
              <a:buClr>
                <a:srgbClr val="330066"/>
              </a:buClr>
              <a:buSzPct val="69000"/>
              <a:buChar char="●"/>
              <a:tabLst>
                <a:tab pos="342900" algn="l"/>
                <a:tab pos="355600" algn="l"/>
              </a:tabLst>
              <a:defRPr sz="2400"/>
            </a:pPr>
            <a:r>
              <a:rPr sz="2000" dirty="0"/>
              <a:t>PZN informuje zdających o przebiegu egzaminu</a:t>
            </a:r>
          </a:p>
        </p:txBody>
      </p:sp>
      <p:grpSp>
        <p:nvGrpSpPr>
          <p:cNvPr id="326" name="Grupuj"/>
          <p:cNvGrpSpPr/>
          <p:nvPr/>
        </p:nvGrpSpPr>
        <p:grpSpPr>
          <a:xfrm>
            <a:off x="1673225" y="3578224"/>
            <a:ext cx="502920" cy="568032"/>
            <a:chOff x="0" y="0"/>
            <a:chExt cx="502919" cy="568030"/>
          </a:xfrm>
        </p:grpSpPr>
        <p:sp>
          <p:nvSpPr>
            <p:cNvPr id="323" name="Prostokąt"/>
            <p:cNvSpPr/>
            <p:nvPr/>
          </p:nvSpPr>
          <p:spPr>
            <a:xfrm>
              <a:off x="0" y="0"/>
              <a:ext cx="502920" cy="568031"/>
            </a:xfrm>
            <a:prstGeom prst="rect">
              <a:avLst/>
            </a:prstGeom>
            <a:blipFill rotWithShape="1">
              <a:blip r:embed="rId5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 dirty="0"/>
            </a:p>
          </p:txBody>
        </p:sp>
        <p:sp>
          <p:nvSpPr>
            <p:cNvPr id="324" name="Prostokąt"/>
            <p:cNvSpPr/>
            <p:nvPr/>
          </p:nvSpPr>
          <p:spPr>
            <a:xfrm>
              <a:off x="68218" y="48203"/>
              <a:ext cx="366482" cy="431660"/>
            </a:xfrm>
            <a:prstGeom prst="rect">
              <a:avLst/>
            </a:prstGeom>
            <a:blipFill rotWithShape="1">
              <a:blip r:embed="rId6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 dirty="0"/>
            </a:p>
          </p:txBody>
        </p:sp>
        <p:sp>
          <p:nvSpPr>
            <p:cNvPr id="325" name="Prostokąt"/>
            <p:cNvSpPr/>
            <p:nvPr/>
          </p:nvSpPr>
          <p:spPr>
            <a:xfrm>
              <a:off x="68218" y="48203"/>
              <a:ext cx="366482" cy="431657"/>
            </a:xfrm>
            <a:prstGeom prst="rect">
              <a:avLst/>
            </a:prstGeom>
            <a:noFill/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 dirty="0"/>
            </a:p>
          </p:txBody>
        </p:sp>
      </p:grpSp>
      <p:sp>
        <p:nvSpPr>
          <p:cNvPr id="327" name="Sal"/>
          <p:cNvSpPr txBox="1"/>
          <p:nvPr/>
        </p:nvSpPr>
        <p:spPr>
          <a:xfrm>
            <a:off x="1765300" y="3657600"/>
            <a:ext cx="246063" cy="17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indent="12700">
              <a:spcBef>
                <a:spcPts val="100"/>
              </a:spcBef>
              <a:defRPr sz="1200"/>
            </a:lvl1pPr>
          </a:lstStyle>
          <a:p>
            <a:r>
              <a:rPr dirty="0"/>
              <a:t>Sal</a:t>
            </a:r>
          </a:p>
        </p:txBody>
      </p:sp>
      <p:sp>
        <p:nvSpPr>
          <p:cNvPr id="328" name="Prostokąt"/>
          <p:cNvSpPr/>
          <p:nvPr/>
        </p:nvSpPr>
        <p:spPr>
          <a:xfrm>
            <a:off x="1728787" y="3949700"/>
            <a:ext cx="448946" cy="377266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/>
          <a:lstStyle/>
          <a:p>
            <a:endParaRPr dirty="0"/>
          </a:p>
        </p:txBody>
      </p:sp>
      <p:sp>
        <p:nvSpPr>
          <p:cNvPr id="329" name="Laista5"/>
          <p:cNvSpPr txBox="1"/>
          <p:nvPr/>
        </p:nvSpPr>
        <p:spPr>
          <a:xfrm>
            <a:off x="1689100" y="3898900"/>
            <a:ext cx="339725" cy="558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38100">
              <a:spcBef>
                <a:spcPts val="100"/>
              </a:spcBef>
              <a:defRPr sz="900"/>
            </a:pPr>
            <a:r>
              <a:rPr dirty="0"/>
              <a:t>L</a:t>
            </a:r>
            <a:r>
              <a:rPr sz="1800" baseline="22999" dirty="0"/>
              <a:t>a</a:t>
            </a:r>
            <a:r>
              <a:rPr dirty="0"/>
              <a:t>ista</a:t>
            </a:r>
            <a:r>
              <a:rPr sz="1800" baseline="22999" dirty="0"/>
              <a:t>5</a:t>
            </a:r>
          </a:p>
        </p:txBody>
      </p:sp>
      <p:sp>
        <p:nvSpPr>
          <p:cNvPr id="330" name="zdającyc  h"/>
          <p:cNvSpPr txBox="1"/>
          <p:nvPr/>
        </p:nvSpPr>
        <p:spPr>
          <a:xfrm>
            <a:off x="1714500" y="4076700"/>
            <a:ext cx="469900" cy="2592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indent="12700">
              <a:lnSpc>
                <a:spcPts val="1000"/>
              </a:lnSpc>
              <a:spcBef>
                <a:spcPts val="200"/>
              </a:spcBef>
              <a:defRPr sz="900"/>
            </a:lvl1pPr>
          </a:lstStyle>
          <a:p>
            <a:r>
              <a:rPr dirty="0"/>
              <a:t>zdającyc  h</a:t>
            </a:r>
          </a:p>
        </p:txBody>
      </p:sp>
      <p:sp>
        <p:nvSpPr>
          <p:cNvPr id="331" name="30"/>
          <p:cNvSpPr txBox="1"/>
          <p:nvPr/>
        </p:nvSpPr>
        <p:spPr>
          <a:xfrm>
            <a:off x="8486775" y="6275387"/>
            <a:ext cx="166688" cy="165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indent="12700">
              <a:spcBef>
                <a:spcPts val="100"/>
              </a:spcBef>
              <a:defRPr sz="1000"/>
            </a:lvl1pPr>
          </a:lstStyle>
          <a:p>
            <a:r>
              <a:rPr dirty="0"/>
              <a:t>30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O godzinie wyznaczonej przez  dyrektora OKE"/>
          <p:cNvSpPr txBox="1">
            <a:spLocks noGrp="1"/>
          </p:cNvSpPr>
          <p:nvPr>
            <p:ph type="title" idx="4294967295"/>
          </p:nvPr>
        </p:nvSpPr>
        <p:spPr>
          <a:xfrm>
            <a:off x="1324946" y="203200"/>
            <a:ext cx="5801341" cy="1177925"/>
          </a:xfrm>
          <a:prstGeom prst="rect">
            <a:avLst/>
          </a:prstGeom>
        </p:spPr>
        <p:txBody>
          <a:bodyPr>
            <a:noAutofit/>
          </a:bodyPr>
          <a:lstStyle>
            <a:lvl1pPr indent="12700">
              <a:lnSpc>
                <a:spcPts val="4400"/>
              </a:lnSpc>
              <a:spcBef>
                <a:spcPts val="400"/>
              </a:spcBef>
              <a:tabLst>
                <a:tab pos="2400300" algn="l"/>
                <a:tab pos="2679700" algn="l"/>
              </a:tabLst>
              <a:defRPr sz="3900" b="1">
                <a:solidFill>
                  <a:srgbClr val="330066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algn="ctr"/>
            <a:r>
              <a:rPr sz="2400" dirty="0">
                <a:solidFill>
                  <a:schemeClr val="tx1"/>
                </a:solidFill>
              </a:rPr>
              <a:t>O </a:t>
            </a:r>
            <a:r>
              <a:rPr sz="2400" dirty="0" err="1" smtClean="0">
                <a:solidFill>
                  <a:schemeClr val="tx1"/>
                </a:solidFill>
              </a:rPr>
              <a:t>godzinie</a:t>
            </a:r>
            <a:r>
              <a:rPr lang="pl-PL" sz="2400" dirty="0" smtClean="0">
                <a:solidFill>
                  <a:schemeClr val="tx1"/>
                </a:solidFill>
              </a:rPr>
              <a:t> </a:t>
            </a:r>
            <a:r>
              <a:rPr sz="2400" dirty="0" err="1" smtClean="0">
                <a:solidFill>
                  <a:schemeClr val="tx1"/>
                </a:solidFill>
              </a:rPr>
              <a:t>wyznaczonej</a:t>
            </a:r>
            <a:r>
              <a:rPr sz="2400" dirty="0" smtClean="0">
                <a:solidFill>
                  <a:schemeClr val="tx1"/>
                </a:solidFill>
              </a:rPr>
              <a:t> </a:t>
            </a:r>
            <a:r>
              <a:rPr sz="2400" dirty="0" err="1">
                <a:solidFill>
                  <a:schemeClr val="tx1"/>
                </a:solidFill>
              </a:rPr>
              <a:t>przez</a:t>
            </a:r>
            <a:r>
              <a:rPr sz="2400" dirty="0">
                <a:solidFill>
                  <a:schemeClr val="tx1"/>
                </a:solidFill>
              </a:rPr>
              <a:t>  </a:t>
            </a:r>
            <a:r>
              <a:rPr sz="2400" dirty="0" err="1" smtClean="0">
                <a:solidFill>
                  <a:schemeClr val="tx1"/>
                </a:solidFill>
              </a:rPr>
              <a:t>dyrektora</a:t>
            </a:r>
            <a:r>
              <a:rPr lang="pl-PL" sz="2400" dirty="0" smtClean="0">
                <a:solidFill>
                  <a:schemeClr val="tx1"/>
                </a:solidFill>
              </a:rPr>
              <a:t> </a:t>
            </a:r>
            <a:r>
              <a:rPr sz="2400" dirty="0" err="1" smtClean="0">
                <a:solidFill>
                  <a:schemeClr val="tx1"/>
                </a:solidFill>
              </a:rPr>
              <a:t>OKE</a:t>
            </a:r>
            <a:endParaRPr sz="2400" dirty="0">
              <a:solidFill>
                <a:schemeClr val="tx1"/>
              </a:solidFill>
            </a:endParaRPr>
          </a:p>
        </p:txBody>
      </p:sp>
      <p:sp>
        <p:nvSpPr>
          <p:cNvPr id="334" name="31"/>
          <p:cNvSpPr txBox="1"/>
          <p:nvPr/>
        </p:nvSpPr>
        <p:spPr>
          <a:xfrm>
            <a:off x="8486775" y="6275387"/>
            <a:ext cx="166688" cy="165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indent="12700">
              <a:spcBef>
                <a:spcPts val="100"/>
              </a:spcBef>
              <a:defRPr sz="1000"/>
            </a:lvl1pPr>
          </a:lstStyle>
          <a:p>
            <a:r>
              <a:rPr dirty="0"/>
              <a:t>31</a:t>
            </a:r>
          </a:p>
        </p:txBody>
      </p:sp>
      <p:sp>
        <p:nvSpPr>
          <p:cNvPr id="335" name="●"/>
          <p:cNvSpPr txBox="1"/>
          <p:nvPr/>
        </p:nvSpPr>
        <p:spPr>
          <a:xfrm>
            <a:off x="342900" y="1937384"/>
            <a:ext cx="153988" cy="241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indent="12700">
              <a:spcBef>
                <a:spcPts val="100"/>
              </a:spcBef>
              <a:defRPr sz="1600">
                <a:solidFill>
                  <a:srgbClr val="330066"/>
                </a:solidFill>
              </a:defRPr>
            </a:lvl1pPr>
          </a:lstStyle>
          <a:p>
            <a:r>
              <a:rPr dirty="0"/>
              <a:t>●</a:t>
            </a:r>
          </a:p>
        </p:txBody>
      </p:sp>
      <p:sp>
        <p:nvSpPr>
          <p:cNvPr id="336" name="PZN przekazuje zdającym Arkusze egzaminacyjne wraz z  Kartami oceny"/>
          <p:cNvSpPr txBox="1"/>
          <p:nvPr/>
        </p:nvSpPr>
        <p:spPr>
          <a:xfrm>
            <a:off x="685800" y="1887219"/>
            <a:ext cx="7818438" cy="3370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indent="12700">
              <a:lnSpc>
                <a:spcPts val="2800"/>
              </a:lnSpc>
              <a:spcBef>
                <a:spcPts val="200"/>
              </a:spcBef>
              <a:defRPr sz="2400"/>
            </a:lvl1pPr>
          </a:lstStyle>
          <a:p>
            <a:r>
              <a:rPr lang="pl-PL" sz="2000" dirty="0" smtClean="0"/>
              <a:t>Otrzymacie a</a:t>
            </a:r>
            <a:r>
              <a:rPr sz="2000" dirty="0" err="1" smtClean="0"/>
              <a:t>rkusze</a:t>
            </a:r>
            <a:r>
              <a:rPr sz="2000" dirty="0" smtClean="0"/>
              <a:t> </a:t>
            </a:r>
            <a:r>
              <a:rPr sz="2000" dirty="0"/>
              <a:t>egzaminacyjne wraz z  Kartami oceny</a:t>
            </a:r>
          </a:p>
        </p:txBody>
      </p:sp>
      <p:sp>
        <p:nvSpPr>
          <p:cNvPr id="337" name="●"/>
          <p:cNvSpPr txBox="1"/>
          <p:nvPr/>
        </p:nvSpPr>
        <p:spPr>
          <a:xfrm>
            <a:off x="342900" y="3067684"/>
            <a:ext cx="153988" cy="241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indent="12700">
              <a:spcBef>
                <a:spcPts val="100"/>
              </a:spcBef>
              <a:defRPr sz="1600">
                <a:solidFill>
                  <a:srgbClr val="330066"/>
                </a:solidFill>
              </a:defRPr>
            </a:lvl1pPr>
          </a:lstStyle>
          <a:p>
            <a:r>
              <a:rPr dirty="0"/>
              <a:t>●</a:t>
            </a:r>
          </a:p>
        </p:txBody>
      </p:sp>
      <p:sp>
        <p:nvSpPr>
          <p:cNvPr id="338" name="PZN poleca zdającym sprawdzenie kompletności materiałów  i uzupełnia ewentualne braki:"/>
          <p:cNvSpPr txBox="1"/>
          <p:nvPr/>
        </p:nvSpPr>
        <p:spPr>
          <a:xfrm>
            <a:off x="685800" y="3017519"/>
            <a:ext cx="8293100" cy="3370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indent="12700">
              <a:lnSpc>
                <a:spcPts val="2800"/>
              </a:lnSpc>
              <a:spcBef>
                <a:spcPts val="200"/>
              </a:spcBef>
              <a:tabLst>
                <a:tab pos="3136900" algn="l"/>
              </a:tabLst>
              <a:defRPr sz="2400"/>
            </a:lvl1pPr>
          </a:lstStyle>
          <a:p>
            <a:r>
              <a:rPr lang="pl-PL" sz="2000" dirty="0" smtClean="0"/>
              <a:t>S</a:t>
            </a:r>
            <a:r>
              <a:rPr sz="2000" dirty="0" err="1" smtClean="0"/>
              <a:t>prawdz</a:t>
            </a:r>
            <a:r>
              <a:rPr lang="pl-PL" sz="2000" dirty="0" err="1" smtClean="0"/>
              <a:t>acie</a:t>
            </a:r>
            <a:r>
              <a:rPr sz="2000" dirty="0" smtClean="0"/>
              <a:t> </a:t>
            </a:r>
            <a:r>
              <a:rPr sz="2000" dirty="0" err="1" smtClean="0"/>
              <a:t>kompletnoś</a:t>
            </a:r>
            <a:r>
              <a:rPr lang="pl-PL" sz="2000" dirty="0" smtClean="0"/>
              <a:t>ć </a:t>
            </a:r>
            <a:r>
              <a:rPr sz="2000" dirty="0" err="1" smtClean="0"/>
              <a:t>materiałów</a:t>
            </a:r>
            <a:r>
              <a:rPr sz="2000" dirty="0" smtClean="0"/>
              <a:t>  </a:t>
            </a:r>
            <a:r>
              <a:rPr sz="2000" dirty="0" err="1"/>
              <a:t>i</a:t>
            </a:r>
            <a:r>
              <a:rPr sz="2000" dirty="0"/>
              <a:t> </a:t>
            </a:r>
            <a:r>
              <a:rPr sz="2000" dirty="0" err="1" smtClean="0"/>
              <a:t>uzupełnia</a:t>
            </a:r>
            <a:r>
              <a:rPr lang="pl-PL" sz="2000" dirty="0" err="1" smtClean="0"/>
              <a:t>ne</a:t>
            </a:r>
            <a:r>
              <a:rPr lang="pl-PL" sz="2000" dirty="0" smtClean="0"/>
              <a:t> są</a:t>
            </a:r>
            <a:r>
              <a:rPr sz="2000" dirty="0" smtClean="0"/>
              <a:t> </a:t>
            </a:r>
            <a:r>
              <a:rPr sz="2000" dirty="0" err="1"/>
              <a:t>ewentualne</a:t>
            </a:r>
            <a:r>
              <a:rPr sz="2000" dirty="0"/>
              <a:t> </a:t>
            </a:r>
            <a:r>
              <a:rPr sz="2000" dirty="0" err="1" smtClean="0"/>
              <a:t>braki</a:t>
            </a:r>
            <a:endParaRPr sz="2000" dirty="0"/>
          </a:p>
        </p:txBody>
      </p:sp>
      <p:sp>
        <p:nvSpPr>
          <p:cNvPr id="340" name="wymienia arkusz egzaminacyjny, jeżeli jest taka możliwość (tzn. jest  większa liczba arkuszy niż liczba obecnych zdających w sali)  informuje PZE o brakach i PZE podejmuje decyzję o powieleniu po  uzyskaniu zgody dyrektora OKE…"/>
          <p:cNvSpPr txBox="1"/>
          <p:nvPr/>
        </p:nvSpPr>
        <p:spPr>
          <a:xfrm>
            <a:off x="1041400" y="3728718"/>
            <a:ext cx="7643813" cy="2949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lnSpc>
                <a:spcPts val="2300"/>
              </a:lnSpc>
              <a:spcBef>
                <a:spcPts val="200"/>
              </a:spcBef>
              <a:defRPr sz="2000"/>
            </a:pPr>
            <a:endParaRPr dirty="0"/>
          </a:p>
        </p:txBody>
      </p:sp>
      <p:grpSp>
        <p:nvGrpSpPr>
          <p:cNvPr id="344" name="Grupuj"/>
          <p:cNvGrpSpPr/>
          <p:nvPr/>
        </p:nvGrpSpPr>
        <p:grpSpPr>
          <a:xfrm>
            <a:off x="6743699" y="656272"/>
            <a:ext cx="765175" cy="977900"/>
            <a:chOff x="0" y="0"/>
            <a:chExt cx="765175" cy="977900"/>
          </a:xfrm>
        </p:grpSpPr>
        <p:sp>
          <p:nvSpPr>
            <p:cNvPr id="342" name="Prostokąt"/>
            <p:cNvSpPr/>
            <p:nvPr/>
          </p:nvSpPr>
          <p:spPr>
            <a:xfrm>
              <a:off x="0" y="0"/>
              <a:ext cx="765175" cy="977900"/>
            </a:xfrm>
            <a:prstGeom prst="rect">
              <a:avLst/>
            </a:prstGeom>
            <a:blipFill rotWithShape="1">
              <a:blip r:embed="rId2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43" name="Prostokąt"/>
            <p:cNvSpPr/>
            <p:nvPr/>
          </p:nvSpPr>
          <p:spPr>
            <a:xfrm>
              <a:off x="63500" y="25399"/>
              <a:ext cx="638175" cy="850901"/>
            </a:xfrm>
            <a:prstGeom prst="rect">
              <a:avLst/>
            </a:prstGeom>
            <a:blipFill rotWithShape="1">
              <a:blip r:embed="rId3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Po sprawdzeniu kompletności  arkuszy"/>
          <p:cNvSpPr txBox="1">
            <a:spLocks noGrp="1"/>
          </p:cNvSpPr>
          <p:nvPr>
            <p:ph type="title" idx="4294967295"/>
          </p:nvPr>
        </p:nvSpPr>
        <p:spPr>
          <a:xfrm>
            <a:off x="0" y="203200"/>
            <a:ext cx="8153400" cy="757853"/>
          </a:xfrm>
          <a:prstGeom prst="rect">
            <a:avLst/>
          </a:prstGeom>
        </p:spPr>
        <p:txBody>
          <a:bodyPr>
            <a:normAutofit/>
          </a:bodyPr>
          <a:lstStyle>
            <a:lvl1pPr indent="12700">
              <a:lnSpc>
                <a:spcPts val="4400"/>
              </a:lnSpc>
              <a:spcBef>
                <a:spcPts val="400"/>
              </a:spcBef>
              <a:defRPr sz="3900" b="1">
                <a:solidFill>
                  <a:srgbClr val="330066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algn="ctr"/>
            <a:r>
              <a:rPr sz="2400" dirty="0">
                <a:solidFill>
                  <a:schemeClr val="tx1"/>
                </a:solidFill>
              </a:rPr>
              <a:t>Po </a:t>
            </a:r>
            <a:r>
              <a:rPr sz="2400" dirty="0" err="1">
                <a:solidFill>
                  <a:schemeClr val="tx1"/>
                </a:solidFill>
              </a:rPr>
              <a:t>sprawdzeniu</a:t>
            </a:r>
            <a:r>
              <a:rPr sz="2400" dirty="0">
                <a:solidFill>
                  <a:schemeClr val="tx1"/>
                </a:solidFill>
              </a:rPr>
              <a:t> </a:t>
            </a:r>
            <a:r>
              <a:rPr sz="2400" dirty="0" err="1">
                <a:solidFill>
                  <a:schemeClr val="tx1"/>
                </a:solidFill>
              </a:rPr>
              <a:t>kompletności</a:t>
            </a:r>
            <a:r>
              <a:rPr sz="2400" dirty="0">
                <a:solidFill>
                  <a:schemeClr val="tx1"/>
                </a:solidFill>
              </a:rPr>
              <a:t>  </a:t>
            </a:r>
            <a:r>
              <a:rPr sz="2400" dirty="0" err="1">
                <a:solidFill>
                  <a:schemeClr val="tx1"/>
                </a:solidFill>
              </a:rPr>
              <a:t>arkuszy</a:t>
            </a:r>
            <a:endParaRPr sz="2400" dirty="0">
              <a:solidFill>
                <a:schemeClr val="tx1"/>
              </a:solidFill>
            </a:endParaRPr>
          </a:p>
        </p:txBody>
      </p:sp>
      <p:sp>
        <p:nvSpPr>
          <p:cNvPr id="347" name="32"/>
          <p:cNvSpPr txBox="1"/>
          <p:nvPr/>
        </p:nvSpPr>
        <p:spPr>
          <a:xfrm>
            <a:off x="8486775" y="6275387"/>
            <a:ext cx="166688" cy="165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indent="12700">
              <a:spcBef>
                <a:spcPts val="100"/>
              </a:spcBef>
              <a:defRPr sz="1000"/>
            </a:lvl1pPr>
          </a:lstStyle>
          <a:p>
            <a:r>
              <a:t>32</a:t>
            </a:r>
          </a:p>
        </p:txBody>
      </p:sp>
      <p:sp>
        <p:nvSpPr>
          <p:cNvPr id="350" name="Zdający nie podpisują materiałów egzaminacyjnych  Zdający zapoznają się szczegółowo z „Instrukcją dla  zadającego” na pierwszej stronie arkusza"/>
          <p:cNvSpPr txBox="1"/>
          <p:nvPr/>
        </p:nvSpPr>
        <p:spPr>
          <a:xfrm>
            <a:off x="513806" y="1698171"/>
            <a:ext cx="7642769" cy="64495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>
            <a:spAutoFit/>
          </a:bodyPr>
          <a:lstStyle>
            <a:lvl1pPr indent="12700">
              <a:lnSpc>
                <a:spcPct val="105999"/>
              </a:lnSpc>
              <a:spcBef>
                <a:spcPts val="300"/>
              </a:spcBef>
              <a:defRPr sz="2400"/>
            </a:lvl1pPr>
          </a:lstStyle>
          <a:p>
            <a:r>
              <a:rPr lang="pl-PL" dirty="0" smtClean="0"/>
              <a:t> </a:t>
            </a:r>
            <a:r>
              <a:rPr lang="pl-PL" sz="2000" dirty="0" smtClean="0"/>
              <a:t>- Z</a:t>
            </a:r>
            <a:r>
              <a:rPr sz="2000" dirty="0" err="1" smtClean="0"/>
              <a:t>apoznaj</a:t>
            </a:r>
            <a:r>
              <a:rPr lang="pl-PL" sz="2000" dirty="0" smtClean="0"/>
              <a:t>ecie </a:t>
            </a:r>
            <a:r>
              <a:rPr sz="2000" dirty="0" smtClean="0"/>
              <a:t> </a:t>
            </a:r>
            <a:r>
              <a:rPr sz="2000" dirty="0" err="1"/>
              <a:t>się</a:t>
            </a:r>
            <a:r>
              <a:rPr sz="2000" dirty="0"/>
              <a:t> </a:t>
            </a:r>
            <a:r>
              <a:rPr sz="2000" dirty="0" err="1"/>
              <a:t>szczegółowo</a:t>
            </a:r>
            <a:r>
              <a:rPr sz="2000" dirty="0"/>
              <a:t> z „</a:t>
            </a:r>
            <a:r>
              <a:rPr sz="2000" dirty="0" err="1"/>
              <a:t>Instrukcją</a:t>
            </a:r>
            <a:r>
              <a:rPr sz="2000" dirty="0"/>
              <a:t> </a:t>
            </a:r>
            <a:r>
              <a:rPr sz="2000" dirty="0" err="1"/>
              <a:t>dla</a:t>
            </a:r>
            <a:r>
              <a:rPr sz="2000" dirty="0"/>
              <a:t>  </a:t>
            </a:r>
            <a:r>
              <a:rPr sz="2000" dirty="0" err="1" smtClean="0"/>
              <a:t>zdającego</a:t>
            </a:r>
            <a:r>
              <a:rPr sz="2000" dirty="0"/>
              <a:t>” </a:t>
            </a:r>
            <a:r>
              <a:rPr sz="2000" dirty="0" err="1"/>
              <a:t>na</a:t>
            </a:r>
            <a:r>
              <a:rPr sz="2000" dirty="0"/>
              <a:t> </a:t>
            </a:r>
            <a:r>
              <a:rPr sz="2000" dirty="0" err="1"/>
              <a:t>pierwszej</a:t>
            </a:r>
            <a:r>
              <a:rPr sz="2000" dirty="0"/>
              <a:t> </a:t>
            </a:r>
            <a:r>
              <a:rPr sz="2000" dirty="0" err="1"/>
              <a:t>stronie</a:t>
            </a:r>
            <a:r>
              <a:rPr sz="2000" dirty="0"/>
              <a:t> </a:t>
            </a:r>
            <a:r>
              <a:rPr sz="2000" dirty="0" err="1" smtClean="0"/>
              <a:t>arkusza</a:t>
            </a:r>
            <a:endParaRPr lang="pl-PL" sz="2000" dirty="0" smtClean="0"/>
          </a:p>
          <a:p>
            <a:endParaRPr lang="pl-PL" sz="2000" dirty="0" smtClean="0"/>
          </a:p>
          <a:p>
            <a:r>
              <a:rPr lang="pl-PL" sz="2000" dirty="0" smtClean="0"/>
              <a:t> - </a:t>
            </a:r>
            <a:r>
              <a:rPr lang="pl-PL" sz="2000" dirty="0"/>
              <a:t>k</a:t>
            </a:r>
            <a:r>
              <a:rPr lang="pl-PL" sz="2000" dirty="0" smtClean="0"/>
              <a:t>odujecie </a:t>
            </a:r>
            <a:r>
              <a:rPr lang="pl-PL" sz="2000" dirty="0"/>
              <a:t>arkusze egzaminacyjne i karty </a:t>
            </a:r>
            <a:r>
              <a:rPr lang="pl-PL" sz="2000" dirty="0" smtClean="0"/>
              <a:t>oceny.</a:t>
            </a:r>
          </a:p>
          <a:p>
            <a:r>
              <a:rPr lang="pl-PL" sz="2000" dirty="0"/>
              <a:t> </a:t>
            </a:r>
            <a:r>
              <a:rPr lang="pl-PL" sz="2000" dirty="0" smtClean="0"/>
              <a:t>- w miejscu na naklejkę wpisujecie kod szkoły</a:t>
            </a:r>
            <a:endParaRPr lang="pl-PL" sz="2000" dirty="0" smtClean="0"/>
          </a:p>
          <a:p>
            <a:endParaRPr lang="pl-PL" sz="2000" b="1" dirty="0"/>
          </a:p>
          <a:p>
            <a:r>
              <a:rPr lang="pl-PL" sz="2000" b="1" dirty="0" smtClean="0"/>
              <a:t>Nie </a:t>
            </a:r>
            <a:r>
              <a:rPr lang="pl-PL" sz="2000" b="1" dirty="0"/>
              <a:t>podpisujecie materiałów egzaminacyjnych </a:t>
            </a:r>
            <a:r>
              <a:rPr lang="pl-PL" sz="2000" b="1" dirty="0" smtClean="0"/>
              <a:t>!</a:t>
            </a:r>
          </a:p>
          <a:p>
            <a:endParaRPr lang="pl-PL" sz="2000" b="1" dirty="0"/>
          </a:p>
          <a:p>
            <a:endParaRPr lang="pl-PL" sz="2000" b="1" dirty="0" smtClean="0"/>
          </a:p>
          <a:p>
            <a:endParaRPr lang="pl-PL" sz="2000" b="1" dirty="0"/>
          </a:p>
          <a:p>
            <a:endParaRPr lang="pl-PL" sz="2000" b="1" dirty="0" smtClean="0"/>
          </a:p>
          <a:p>
            <a:endParaRPr lang="pl-PL" sz="2000" b="1" dirty="0"/>
          </a:p>
          <a:p>
            <a:endParaRPr lang="pl-PL" sz="2000" dirty="0" smtClean="0"/>
          </a:p>
          <a:p>
            <a:endParaRPr lang="pl-PL" dirty="0"/>
          </a:p>
          <a:p>
            <a:endParaRPr lang="pl-PL" dirty="0" smtClean="0"/>
          </a:p>
          <a:p>
            <a:endParaRPr lang="pl-PL" dirty="0"/>
          </a:p>
          <a:p>
            <a:endParaRPr dirty="0"/>
          </a:p>
        </p:txBody>
      </p:sp>
      <p:grpSp>
        <p:nvGrpSpPr>
          <p:cNvPr id="353" name="Grupuj"/>
          <p:cNvGrpSpPr/>
          <p:nvPr/>
        </p:nvGrpSpPr>
        <p:grpSpPr>
          <a:xfrm>
            <a:off x="-4763" y="4773593"/>
            <a:ext cx="9144002" cy="2135049"/>
            <a:chOff x="0" y="0"/>
            <a:chExt cx="9144000" cy="2135047"/>
          </a:xfrm>
        </p:grpSpPr>
        <p:sp>
          <p:nvSpPr>
            <p:cNvPr id="351" name="Prostokąt"/>
            <p:cNvSpPr/>
            <p:nvPr/>
          </p:nvSpPr>
          <p:spPr>
            <a:xfrm>
              <a:off x="0" y="0"/>
              <a:ext cx="9144001" cy="2135048"/>
            </a:xfrm>
            <a:prstGeom prst="rect">
              <a:avLst/>
            </a:prstGeom>
            <a:blipFill rotWithShape="1">
              <a:blip r:embed="rId2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52" name="Prostokąt"/>
            <p:cNvSpPr/>
            <p:nvPr/>
          </p:nvSpPr>
          <p:spPr>
            <a:xfrm>
              <a:off x="0" y="101800"/>
              <a:ext cx="8763001" cy="456997"/>
            </a:xfrm>
            <a:prstGeom prst="rect">
              <a:avLst/>
            </a:prstGeom>
            <a:blipFill rotWithShape="1">
              <a:blip r:embed="rId3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354" name="OSTATNI MOMENT DLA SPÓŹNIALSKICH"/>
          <p:cNvSpPr txBox="1"/>
          <p:nvPr/>
        </p:nvSpPr>
        <p:spPr>
          <a:xfrm>
            <a:off x="95794" y="5512526"/>
            <a:ext cx="9060908" cy="5539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>
            <a:spAutoFit/>
          </a:bodyPr>
          <a:lstStyle>
            <a:lvl1pPr indent="12700">
              <a:spcBef>
                <a:spcPts val="100"/>
              </a:spcBef>
              <a:defRPr sz="3600">
                <a:solidFill>
                  <a:srgbClr val="FF0000"/>
                </a:solidFill>
              </a:defRPr>
            </a:lvl1pPr>
          </a:lstStyle>
          <a:p>
            <a:r>
              <a:rPr dirty="0"/>
              <a:t>OSTATNI MOMENT DLA SPÓŹNIALSKICH</a:t>
            </a:r>
          </a:p>
        </p:txBody>
      </p:sp>
      <p:sp>
        <p:nvSpPr>
          <p:cNvPr id="358" name="modelu dk, w i wk w części praktycznej egzaminu dla spóźnialskich indywidualnie  przeprowadzany jest instruktaż stanowiskowy"/>
          <p:cNvSpPr txBox="1"/>
          <p:nvPr/>
        </p:nvSpPr>
        <p:spPr>
          <a:xfrm>
            <a:off x="-4763" y="4414518"/>
            <a:ext cx="9174163" cy="2949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marL="1782762" indent="-1770062">
              <a:lnSpc>
                <a:spcPts val="2300"/>
              </a:lnSpc>
              <a:spcBef>
                <a:spcPts val="200"/>
              </a:spcBef>
              <a:defRPr sz="2000">
                <a:solidFill>
                  <a:srgbClr val="FF0000"/>
                </a:solidFill>
              </a:defRPr>
            </a:lvl1pPr>
          </a:lstStyle>
          <a:p>
            <a:endParaRPr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32"/>
          <p:cNvGrpSpPr>
            <a:grpSpLocks/>
          </p:cNvGrpSpPr>
          <p:nvPr/>
        </p:nvGrpSpPr>
        <p:grpSpPr bwMode="auto">
          <a:xfrm>
            <a:off x="314007" y="314008"/>
            <a:ext cx="8515985" cy="6229985"/>
            <a:chOff x="450" y="915"/>
            <a:chExt cx="13411" cy="9811"/>
          </a:xfrm>
        </p:grpSpPr>
        <p:pic>
          <p:nvPicPr>
            <p:cNvPr id="3" name="Picture 1034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0" y="915"/>
              <a:ext cx="13411" cy="98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AutoShape 1033"/>
            <p:cNvSpPr>
              <a:spLocks/>
            </p:cNvSpPr>
            <p:nvPr/>
          </p:nvSpPr>
          <p:spPr bwMode="auto">
            <a:xfrm>
              <a:off x="1928" y="2329"/>
              <a:ext cx="8105" cy="548"/>
            </a:xfrm>
            <a:custGeom>
              <a:avLst/>
              <a:gdLst>
                <a:gd name="T0" fmla="+- 0 9521 1929"/>
                <a:gd name="T1" fmla="*/ T0 w 8105"/>
                <a:gd name="T2" fmla="+- 0 2833 2329"/>
                <a:gd name="T3" fmla="*/ 2833 h 548"/>
                <a:gd name="T4" fmla="+- 0 9449 1929"/>
                <a:gd name="T5" fmla="*/ T4 w 8105"/>
                <a:gd name="T6" fmla="+- 0 2833 2329"/>
                <a:gd name="T7" fmla="*/ 2833 h 548"/>
                <a:gd name="T8" fmla="+- 0 9429 1929"/>
                <a:gd name="T9" fmla="*/ T8 w 8105"/>
                <a:gd name="T10" fmla="+- 0 2833 2329"/>
                <a:gd name="T11" fmla="*/ 2833 h 548"/>
                <a:gd name="T12" fmla="+- 0 9428 1929"/>
                <a:gd name="T13" fmla="*/ T12 w 8105"/>
                <a:gd name="T14" fmla="+- 0 2877 2329"/>
                <a:gd name="T15" fmla="*/ 2877 h 548"/>
                <a:gd name="T16" fmla="+- 0 9521 1929"/>
                <a:gd name="T17" fmla="*/ T16 w 8105"/>
                <a:gd name="T18" fmla="+- 0 2833 2329"/>
                <a:gd name="T19" fmla="*/ 2833 h 548"/>
                <a:gd name="T20" fmla="+- 0 9549 1929"/>
                <a:gd name="T21" fmla="*/ T20 w 8105"/>
                <a:gd name="T22" fmla="+- 0 2819 2329"/>
                <a:gd name="T23" fmla="*/ 2819 h 548"/>
                <a:gd name="T24" fmla="+- 0 9430 1929"/>
                <a:gd name="T25" fmla="*/ T24 w 8105"/>
                <a:gd name="T26" fmla="+- 0 2757 2329"/>
                <a:gd name="T27" fmla="*/ 2757 h 548"/>
                <a:gd name="T28" fmla="+- 0 9429 1929"/>
                <a:gd name="T29" fmla="*/ T28 w 8105"/>
                <a:gd name="T30" fmla="+- 0 2802 2329"/>
                <a:gd name="T31" fmla="*/ 2802 h 548"/>
                <a:gd name="T32" fmla="+- 0 1929 1929"/>
                <a:gd name="T33" fmla="*/ T32 w 8105"/>
                <a:gd name="T34" fmla="+- 0 2695 2329"/>
                <a:gd name="T35" fmla="*/ 2695 h 548"/>
                <a:gd name="T36" fmla="+- 0 1929 1929"/>
                <a:gd name="T37" fmla="*/ T36 w 8105"/>
                <a:gd name="T38" fmla="+- 0 2725 2329"/>
                <a:gd name="T39" fmla="*/ 2725 h 548"/>
                <a:gd name="T40" fmla="+- 0 9429 1929"/>
                <a:gd name="T41" fmla="*/ T40 w 8105"/>
                <a:gd name="T42" fmla="+- 0 2832 2329"/>
                <a:gd name="T43" fmla="*/ 2832 h 548"/>
                <a:gd name="T44" fmla="+- 0 9449 1929"/>
                <a:gd name="T45" fmla="*/ T44 w 8105"/>
                <a:gd name="T46" fmla="+- 0 2832 2329"/>
                <a:gd name="T47" fmla="*/ 2832 h 548"/>
                <a:gd name="T48" fmla="+- 0 9521 1929"/>
                <a:gd name="T49" fmla="*/ T48 w 8105"/>
                <a:gd name="T50" fmla="+- 0 2832 2329"/>
                <a:gd name="T51" fmla="*/ 2832 h 548"/>
                <a:gd name="T52" fmla="+- 0 9549 1929"/>
                <a:gd name="T53" fmla="*/ T52 w 8105"/>
                <a:gd name="T54" fmla="+- 0 2819 2329"/>
                <a:gd name="T55" fmla="*/ 2819 h 548"/>
                <a:gd name="T56" fmla="+- 0 10033 1929"/>
                <a:gd name="T57" fmla="*/ T56 w 8105"/>
                <a:gd name="T58" fmla="+- 0 2388 2329"/>
                <a:gd name="T59" fmla="*/ 2388 h 548"/>
                <a:gd name="T60" fmla="+- 0 10004 1929"/>
                <a:gd name="T61" fmla="*/ T60 w 8105"/>
                <a:gd name="T62" fmla="+- 0 2374 2329"/>
                <a:gd name="T63" fmla="*/ 2374 h 548"/>
                <a:gd name="T64" fmla="+- 0 9912 1929"/>
                <a:gd name="T65" fmla="*/ T64 w 8105"/>
                <a:gd name="T66" fmla="+- 0 2329 2329"/>
                <a:gd name="T67" fmla="*/ 2329 h 548"/>
                <a:gd name="T68" fmla="+- 0 9913 1929"/>
                <a:gd name="T69" fmla="*/ T68 w 8105"/>
                <a:gd name="T70" fmla="+- 0 2374 2329"/>
                <a:gd name="T71" fmla="*/ 2374 h 548"/>
                <a:gd name="T72" fmla="+- 0 2845 1929"/>
                <a:gd name="T73" fmla="*/ T72 w 8105"/>
                <a:gd name="T74" fmla="+- 0 2444 2329"/>
                <a:gd name="T75" fmla="*/ 2444 h 548"/>
                <a:gd name="T76" fmla="+- 0 2845 1929"/>
                <a:gd name="T77" fmla="*/ T76 w 8105"/>
                <a:gd name="T78" fmla="+- 0 2474 2329"/>
                <a:gd name="T79" fmla="*/ 2474 h 548"/>
                <a:gd name="T80" fmla="+- 0 9913 1929"/>
                <a:gd name="T81" fmla="*/ T80 w 8105"/>
                <a:gd name="T82" fmla="+- 0 2404 2329"/>
                <a:gd name="T83" fmla="*/ 2404 h 548"/>
                <a:gd name="T84" fmla="+- 0 9914 1929"/>
                <a:gd name="T85" fmla="*/ T84 w 8105"/>
                <a:gd name="T86" fmla="+- 0 2449 2329"/>
                <a:gd name="T87" fmla="*/ 2449 h 548"/>
                <a:gd name="T88" fmla="+- 0 10033 1929"/>
                <a:gd name="T89" fmla="*/ T88 w 8105"/>
                <a:gd name="T90" fmla="+- 0 2388 2329"/>
                <a:gd name="T91" fmla="*/ 2388 h 54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</a:cxnLst>
              <a:rect l="0" t="0" r="r" b="b"/>
              <a:pathLst>
                <a:path w="8105" h="548">
                  <a:moveTo>
                    <a:pt x="7592" y="504"/>
                  </a:moveTo>
                  <a:lnTo>
                    <a:pt x="7520" y="504"/>
                  </a:lnTo>
                  <a:lnTo>
                    <a:pt x="7500" y="504"/>
                  </a:lnTo>
                  <a:lnTo>
                    <a:pt x="7499" y="548"/>
                  </a:lnTo>
                  <a:lnTo>
                    <a:pt x="7592" y="504"/>
                  </a:lnTo>
                  <a:close/>
                  <a:moveTo>
                    <a:pt x="7620" y="490"/>
                  </a:moveTo>
                  <a:lnTo>
                    <a:pt x="7501" y="428"/>
                  </a:lnTo>
                  <a:lnTo>
                    <a:pt x="7500" y="473"/>
                  </a:lnTo>
                  <a:lnTo>
                    <a:pt x="0" y="366"/>
                  </a:lnTo>
                  <a:lnTo>
                    <a:pt x="0" y="396"/>
                  </a:lnTo>
                  <a:lnTo>
                    <a:pt x="7500" y="503"/>
                  </a:lnTo>
                  <a:lnTo>
                    <a:pt x="7520" y="503"/>
                  </a:lnTo>
                  <a:lnTo>
                    <a:pt x="7592" y="503"/>
                  </a:lnTo>
                  <a:lnTo>
                    <a:pt x="7620" y="490"/>
                  </a:lnTo>
                  <a:close/>
                  <a:moveTo>
                    <a:pt x="8104" y="59"/>
                  </a:moveTo>
                  <a:lnTo>
                    <a:pt x="8075" y="45"/>
                  </a:lnTo>
                  <a:lnTo>
                    <a:pt x="7983" y="0"/>
                  </a:lnTo>
                  <a:lnTo>
                    <a:pt x="7984" y="45"/>
                  </a:lnTo>
                  <a:lnTo>
                    <a:pt x="916" y="115"/>
                  </a:lnTo>
                  <a:lnTo>
                    <a:pt x="916" y="145"/>
                  </a:lnTo>
                  <a:lnTo>
                    <a:pt x="7984" y="75"/>
                  </a:lnTo>
                  <a:lnTo>
                    <a:pt x="7985" y="120"/>
                  </a:lnTo>
                  <a:lnTo>
                    <a:pt x="8104" y="59"/>
                  </a:lnTo>
                  <a:close/>
                </a:path>
              </a:pathLst>
            </a:custGeom>
            <a:solidFill>
              <a:srgbClr val="5B9B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pl-PL"/>
            </a:p>
          </p:txBody>
        </p:sp>
      </p:grpSp>
    </p:spTree>
    <p:extLst>
      <p:ext uri="{BB962C8B-B14F-4D97-AF65-F5344CB8AC3E}">
        <p14:creationId xmlns:p14="http://schemas.microsoft.com/office/powerpoint/2010/main" val="1544965217"/>
      </p:ext>
    </p:extLst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Po zakończeniu czynności  organizacyjnych"/>
          <p:cNvSpPr txBox="1">
            <a:spLocks noGrp="1"/>
          </p:cNvSpPr>
          <p:nvPr>
            <p:ph type="title" idx="4294967295"/>
          </p:nvPr>
        </p:nvSpPr>
        <p:spPr>
          <a:xfrm>
            <a:off x="0" y="203200"/>
            <a:ext cx="8153400" cy="1177925"/>
          </a:xfrm>
          <a:prstGeom prst="rect">
            <a:avLst/>
          </a:prstGeom>
        </p:spPr>
        <p:txBody>
          <a:bodyPr>
            <a:normAutofit/>
          </a:bodyPr>
          <a:lstStyle>
            <a:lvl1pPr indent="12700">
              <a:lnSpc>
                <a:spcPts val="4200"/>
              </a:lnSpc>
              <a:spcBef>
                <a:spcPts val="300"/>
              </a:spcBef>
              <a:defRPr sz="3600" b="1">
                <a:solidFill>
                  <a:srgbClr val="330066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algn="ctr"/>
            <a:r>
              <a:rPr sz="2400" dirty="0">
                <a:solidFill>
                  <a:schemeClr val="tx1"/>
                </a:solidFill>
              </a:rPr>
              <a:t>Po </a:t>
            </a:r>
            <a:r>
              <a:rPr sz="2400" dirty="0" err="1">
                <a:solidFill>
                  <a:schemeClr val="tx1"/>
                </a:solidFill>
              </a:rPr>
              <a:t>zakończeniu</a:t>
            </a:r>
            <a:r>
              <a:rPr sz="2400" dirty="0">
                <a:solidFill>
                  <a:schemeClr val="tx1"/>
                </a:solidFill>
              </a:rPr>
              <a:t> </a:t>
            </a:r>
            <a:r>
              <a:rPr sz="2400" dirty="0" err="1">
                <a:solidFill>
                  <a:schemeClr val="tx1"/>
                </a:solidFill>
              </a:rPr>
              <a:t>czynności</a:t>
            </a:r>
            <a:r>
              <a:rPr sz="2400" dirty="0">
                <a:solidFill>
                  <a:schemeClr val="tx1"/>
                </a:solidFill>
              </a:rPr>
              <a:t>  </a:t>
            </a:r>
            <a:r>
              <a:rPr sz="2400" dirty="0" err="1">
                <a:solidFill>
                  <a:schemeClr val="tx1"/>
                </a:solidFill>
              </a:rPr>
              <a:t>organizacyjnych</a:t>
            </a:r>
            <a:endParaRPr sz="2400" dirty="0">
              <a:solidFill>
                <a:schemeClr val="tx1"/>
              </a:solidFill>
            </a:endParaRPr>
          </a:p>
        </p:txBody>
      </p:sp>
      <p:sp>
        <p:nvSpPr>
          <p:cNvPr id="372" name="35"/>
          <p:cNvSpPr txBox="1"/>
          <p:nvPr/>
        </p:nvSpPr>
        <p:spPr>
          <a:xfrm>
            <a:off x="8486775" y="6275387"/>
            <a:ext cx="166688" cy="165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indent="12700">
              <a:spcBef>
                <a:spcPts val="100"/>
              </a:spcBef>
              <a:defRPr sz="1000"/>
            </a:lvl1pPr>
          </a:lstStyle>
          <a:p>
            <a:r>
              <a:t>35</a:t>
            </a:r>
          </a:p>
        </p:txBody>
      </p:sp>
      <p:sp>
        <p:nvSpPr>
          <p:cNvPr id="373" name="Przewodniczący lub członek ZN ogłasza i zapisuje w widocznym miejscu"/>
          <p:cNvSpPr txBox="1"/>
          <p:nvPr/>
        </p:nvSpPr>
        <p:spPr>
          <a:xfrm>
            <a:off x="1951038" y="1798587"/>
            <a:ext cx="4295775" cy="5539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indent="12700">
              <a:spcBef>
                <a:spcPts val="100"/>
              </a:spcBef>
              <a:defRPr sz="1000"/>
            </a:lvl1pPr>
          </a:lstStyle>
          <a:p>
            <a:r>
              <a:rPr sz="1800" dirty="0" err="1"/>
              <a:t>Przewodniczący</a:t>
            </a:r>
            <a:r>
              <a:rPr sz="1800" dirty="0"/>
              <a:t> </a:t>
            </a:r>
            <a:r>
              <a:rPr sz="1800" dirty="0" err="1" smtClean="0"/>
              <a:t>ogłasza</a:t>
            </a:r>
            <a:r>
              <a:rPr sz="1800" dirty="0" smtClean="0"/>
              <a:t> </a:t>
            </a:r>
            <a:r>
              <a:rPr sz="1800" dirty="0" err="1" smtClean="0"/>
              <a:t>i</a:t>
            </a:r>
            <a:r>
              <a:rPr sz="1800" dirty="0" smtClean="0"/>
              <a:t> </a:t>
            </a:r>
            <a:r>
              <a:rPr sz="1800" dirty="0" err="1"/>
              <a:t>zapisuje</a:t>
            </a:r>
            <a:r>
              <a:rPr sz="1800" dirty="0"/>
              <a:t> w </a:t>
            </a:r>
            <a:r>
              <a:rPr sz="1800" dirty="0" err="1"/>
              <a:t>widocznym</a:t>
            </a:r>
            <a:r>
              <a:rPr sz="1800" dirty="0"/>
              <a:t> </a:t>
            </a:r>
            <a:r>
              <a:rPr sz="1800" dirty="0" err="1"/>
              <a:t>miejscu</a:t>
            </a:r>
            <a:endParaRPr sz="1800" dirty="0"/>
          </a:p>
        </p:txBody>
      </p:sp>
      <p:sp>
        <p:nvSpPr>
          <p:cNvPr id="374" name="Prostokąt"/>
          <p:cNvSpPr/>
          <p:nvPr/>
        </p:nvSpPr>
        <p:spPr>
          <a:xfrm>
            <a:off x="261937" y="1566862"/>
            <a:ext cx="1689101" cy="2243138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grpSp>
        <p:nvGrpSpPr>
          <p:cNvPr id="379" name="Grupuj"/>
          <p:cNvGrpSpPr/>
          <p:nvPr/>
        </p:nvGrpSpPr>
        <p:grpSpPr>
          <a:xfrm>
            <a:off x="2352675" y="2640012"/>
            <a:ext cx="4041775" cy="3846196"/>
            <a:chOff x="0" y="0"/>
            <a:chExt cx="4041775" cy="3846195"/>
          </a:xfrm>
        </p:grpSpPr>
        <p:sp>
          <p:nvSpPr>
            <p:cNvPr id="375" name="Prostokąt"/>
            <p:cNvSpPr/>
            <p:nvPr/>
          </p:nvSpPr>
          <p:spPr>
            <a:xfrm>
              <a:off x="0" y="0"/>
              <a:ext cx="4041775" cy="3846196"/>
            </a:xfrm>
            <a:prstGeom prst="rect">
              <a:avLst/>
            </a:prstGeom>
            <a:blipFill rotWithShape="1">
              <a:blip r:embed="rId3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76" name="Prostokąt"/>
            <p:cNvSpPr/>
            <p:nvPr/>
          </p:nvSpPr>
          <p:spPr>
            <a:xfrm>
              <a:off x="1660525" y="1830237"/>
              <a:ext cx="939801" cy="203184"/>
            </a:xfrm>
            <a:prstGeom prst="rect">
              <a:avLst/>
            </a:prstGeom>
            <a:blipFill rotWithShape="1">
              <a:blip r:embed="rId4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77" name="Prostokąt"/>
            <p:cNvSpPr/>
            <p:nvPr/>
          </p:nvSpPr>
          <p:spPr>
            <a:xfrm>
              <a:off x="682625" y="2122313"/>
              <a:ext cx="2882901" cy="253980"/>
            </a:xfrm>
            <a:prstGeom prst="rect">
              <a:avLst/>
            </a:prstGeom>
            <a:blipFill rotWithShape="1">
              <a:blip r:embed="rId5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78" name="Prostokąt"/>
            <p:cNvSpPr/>
            <p:nvPr/>
          </p:nvSpPr>
          <p:spPr>
            <a:xfrm>
              <a:off x="1622425" y="2439787"/>
              <a:ext cx="1003301" cy="241281"/>
            </a:xfrm>
            <a:prstGeom prst="rect">
              <a:avLst/>
            </a:prstGeom>
            <a:blipFill rotWithShape="1">
              <a:blip r:embed="rId6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380" name="10 minut…"/>
          <p:cNvSpPr txBox="1"/>
          <p:nvPr/>
        </p:nvSpPr>
        <p:spPr>
          <a:xfrm>
            <a:off x="3009900" y="4381500"/>
            <a:ext cx="2906713" cy="876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3175" algn="ctr">
              <a:spcBef>
                <a:spcPts val="100"/>
              </a:spcBef>
              <a:defRPr sz="2000">
                <a:solidFill>
                  <a:srgbClr val="C00000"/>
                </a:solidFill>
                <a:latin typeface="Carlito"/>
                <a:ea typeface="Carlito"/>
                <a:cs typeface="Carlito"/>
                <a:sym typeface="Carlito"/>
              </a:defRPr>
            </a:pPr>
            <a:r>
              <a:t>10 minut</a:t>
            </a:r>
          </a:p>
          <a:p>
            <a:pPr indent="3175" algn="ctr">
              <a:defRPr sz="2000">
                <a:solidFill>
                  <a:srgbClr val="C00000"/>
                </a:solidFill>
                <a:latin typeface="Carlito"/>
                <a:ea typeface="Carlito"/>
                <a:cs typeface="Carlito"/>
                <a:sym typeface="Carlito"/>
              </a:defRPr>
            </a:pPr>
            <a:r>
              <a:t>które nie wlicza się do czasu  egzaminu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Podczas egzaminu"/>
          <p:cNvSpPr txBox="1">
            <a:spLocks noGrp="1"/>
          </p:cNvSpPr>
          <p:nvPr>
            <p:ph type="title" idx="4294967295"/>
          </p:nvPr>
        </p:nvSpPr>
        <p:spPr>
          <a:xfrm>
            <a:off x="2182634" y="490585"/>
            <a:ext cx="4094227" cy="1175028"/>
          </a:xfrm>
          <a:prstGeom prst="rect">
            <a:avLst/>
          </a:prstGeom>
        </p:spPr>
        <p:txBody>
          <a:bodyPr>
            <a:noAutofit/>
          </a:bodyPr>
          <a:lstStyle>
            <a:lvl1pPr indent="12700">
              <a:spcBef>
                <a:spcPts val="100"/>
              </a:spcBef>
              <a:defRPr sz="3200" b="1">
                <a:solidFill>
                  <a:srgbClr val="330066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algn="ctr"/>
            <a:r>
              <a:rPr sz="2400" dirty="0" err="1">
                <a:solidFill>
                  <a:schemeClr val="tx1"/>
                </a:solidFill>
              </a:rPr>
              <a:t>Podczas</a:t>
            </a:r>
            <a:r>
              <a:rPr sz="2400" dirty="0">
                <a:solidFill>
                  <a:schemeClr val="tx1"/>
                </a:solidFill>
              </a:rPr>
              <a:t> </a:t>
            </a:r>
            <a:r>
              <a:rPr sz="2400" dirty="0" err="1">
                <a:solidFill>
                  <a:schemeClr val="tx1"/>
                </a:solidFill>
              </a:rPr>
              <a:t>egzaminu</a:t>
            </a:r>
            <a:endParaRPr sz="2400" dirty="0">
              <a:solidFill>
                <a:schemeClr val="tx1"/>
              </a:solidFill>
            </a:endParaRPr>
          </a:p>
        </p:txBody>
      </p:sp>
      <p:sp>
        <p:nvSpPr>
          <p:cNvPr id="383" name="36"/>
          <p:cNvSpPr txBox="1"/>
          <p:nvPr/>
        </p:nvSpPr>
        <p:spPr>
          <a:xfrm>
            <a:off x="8486775" y="6275387"/>
            <a:ext cx="166688" cy="165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indent="12700">
              <a:spcBef>
                <a:spcPts val="100"/>
              </a:spcBef>
              <a:defRPr sz="1000"/>
            </a:lvl1pPr>
          </a:lstStyle>
          <a:p>
            <a:r>
              <a:t>36</a:t>
            </a:r>
          </a:p>
        </p:txBody>
      </p:sp>
      <p:sp>
        <p:nvSpPr>
          <p:cNvPr id="384" name="Zdający powinni:…"/>
          <p:cNvSpPr txBox="1"/>
          <p:nvPr/>
        </p:nvSpPr>
        <p:spPr>
          <a:xfrm>
            <a:off x="260058" y="998290"/>
            <a:ext cx="7939380" cy="43986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indent="50800">
              <a:spcBef>
                <a:spcPts val="300"/>
              </a:spcBef>
              <a:defRPr sz="3000"/>
            </a:pPr>
            <a:endParaRPr sz="2500" dirty="0"/>
          </a:p>
          <a:p>
            <a:pPr marL="50800">
              <a:spcBef>
                <a:spcPts val="200"/>
              </a:spcBef>
              <a:buClr>
                <a:srgbClr val="330066"/>
              </a:buClr>
              <a:buSzPct val="65000"/>
              <a:buChar char="▪"/>
              <a:defRPr sz="2400"/>
            </a:pPr>
            <a:r>
              <a:rPr sz="2000" dirty="0" err="1" smtClean="0"/>
              <a:t>prac</a:t>
            </a:r>
            <a:r>
              <a:rPr lang="pl-PL" sz="2000" dirty="0" err="1" smtClean="0"/>
              <a:t>ujecie</a:t>
            </a:r>
            <a:r>
              <a:rPr sz="2000" dirty="0" smtClean="0"/>
              <a:t> </a:t>
            </a:r>
            <a:r>
              <a:rPr sz="2000" dirty="0" err="1"/>
              <a:t>samodzielnie</a:t>
            </a:r>
            <a:r>
              <a:rPr sz="2000" dirty="0"/>
              <a:t> </a:t>
            </a:r>
            <a:r>
              <a:rPr sz="2000" dirty="0" err="1"/>
              <a:t>przestrzegając</a:t>
            </a:r>
            <a:r>
              <a:rPr sz="2000" dirty="0"/>
              <a:t> </a:t>
            </a:r>
            <a:r>
              <a:rPr sz="2000" dirty="0" err="1"/>
              <a:t>przepisów</a:t>
            </a:r>
            <a:r>
              <a:rPr sz="2000" dirty="0"/>
              <a:t> </a:t>
            </a:r>
            <a:r>
              <a:rPr sz="2000" dirty="0" err="1" smtClean="0"/>
              <a:t>bhp</a:t>
            </a:r>
            <a:endParaRPr lang="pl-PL" sz="2000" dirty="0" smtClean="0"/>
          </a:p>
          <a:p>
            <a:pPr marL="50800">
              <a:spcBef>
                <a:spcPts val="200"/>
              </a:spcBef>
              <a:buClr>
                <a:srgbClr val="330066"/>
              </a:buClr>
              <a:buSzPct val="65000"/>
              <a:buChar char="▪"/>
              <a:defRPr sz="2400"/>
            </a:pPr>
            <a:endParaRPr sz="2000" dirty="0"/>
          </a:p>
          <a:p>
            <a:pPr marL="50800">
              <a:lnSpc>
                <a:spcPts val="2500"/>
              </a:lnSpc>
              <a:spcBef>
                <a:spcPts val="500"/>
              </a:spcBef>
              <a:buClr>
                <a:srgbClr val="330066"/>
              </a:buClr>
              <a:buSzPct val="65000"/>
              <a:buChar char="▪"/>
              <a:defRPr sz="2400"/>
            </a:pPr>
            <a:r>
              <a:rPr lang="pl-PL" sz="2000" dirty="0" smtClean="0"/>
              <a:t>K</a:t>
            </a:r>
            <a:r>
              <a:rPr sz="2000" dirty="0" err="1" smtClean="0"/>
              <a:t>orzysta</a:t>
            </a:r>
            <a:r>
              <a:rPr lang="pl-PL" sz="2000" dirty="0" err="1" smtClean="0"/>
              <a:t>cie</a:t>
            </a:r>
            <a:r>
              <a:rPr lang="pl-PL" sz="2000" dirty="0" smtClean="0"/>
              <a:t> </a:t>
            </a:r>
            <a:r>
              <a:rPr sz="2000" dirty="0" err="1" smtClean="0"/>
              <a:t>wyłącznie</a:t>
            </a:r>
            <a:r>
              <a:rPr sz="2000" dirty="0" smtClean="0"/>
              <a:t> </a:t>
            </a:r>
            <a:r>
              <a:rPr sz="2000" dirty="0"/>
              <a:t>z </a:t>
            </a:r>
            <a:r>
              <a:rPr sz="2000" dirty="0" err="1"/>
              <a:t>materiałów</a:t>
            </a:r>
            <a:r>
              <a:rPr sz="2000" dirty="0"/>
              <a:t>, </a:t>
            </a:r>
            <a:r>
              <a:rPr sz="2000" dirty="0" err="1"/>
              <a:t>sprzętu</a:t>
            </a:r>
            <a:r>
              <a:rPr sz="2000" dirty="0"/>
              <a:t> </a:t>
            </a:r>
            <a:r>
              <a:rPr sz="2000" dirty="0" err="1" smtClean="0"/>
              <a:t>znajdując</a:t>
            </a:r>
            <a:r>
              <a:rPr lang="pl-PL" sz="2000" dirty="0" smtClean="0"/>
              <a:t>ego</a:t>
            </a:r>
            <a:r>
              <a:rPr sz="2000" dirty="0" smtClean="0"/>
              <a:t>  </a:t>
            </a:r>
            <a:r>
              <a:rPr sz="2000" dirty="0" err="1"/>
              <a:t>się</a:t>
            </a:r>
            <a:r>
              <a:rPr sz="2000" dirty="0"/>
              <a:t> </a:t>
            </a:r>
            <a:r>
              <a:rPr sz="2000" dirty="0" err="1"/>
              <a:t>na</a:t>
            </a:r>
            <a:r>
              <a:rPr sz="2000" dirty="0"/>
              <a:t> </a:t>
            </a:r>
            <a:r>
              <a:rPr sz="2000" dirty="0" err="1"/>
              <a:t>stanowisku</a:t>
            </a:r>
            <a:r>
              <a:rPr sz="2000" dirty="0"/>
              <a:t> </a:t>
            </a:r>
            <a:r>
              <a:rPr sz="2000" dirty="0" err="1" smtClean="0"/>
              <a:t>egzaminacyjnym</a:t>
            </a:r>
            <a:endParaRPr lang="pl-PL" sz="2000" dirty="0" smtClean="0"/>
          </a:p>
          <a:p>
            <a:pPr marL="50800">
              <a:lnSpc>
                <a:spcPts val="2500"/>
              </a:lnSpc>
              <a:spcBef>
                <a:spcPts val="500"/>
              </a:spcBef>
              <a:buClr>
                <a:srgbClr val="330066"/>
              </a:buClr>
              <a:buSzPct val="65000"/>
              <a:buChar char="▪"/>
              <a:defRPr sz="2400"/>
            </a:pPr>
            <a:endParaRPr sz="2000" dirty="0"/>
          </a:p>
          <a:p>
            <a:pPr marL="50800">
              <a:spcBef>
                <a:spcPts val="100"/>
              </a:spcBef>
              <a:buClr>
                <a:srgbClr val="330066"/>
              </a:buClr>
              <a:buSzPct val="65000"/>
              <a:buChar char="▪"/>
              <a:defRPr sz="2400"/>
            </a:pPr>
            <a:r>
              <a:rPr sz="2000" dirty="0" err="1"/>
              <a:t>nie</a:t>
            </a:r>
            <a:r>
              <a:rPr sz="2000" dirty="0"/>
              <a:t> </a:t>
            </a:r>
            <a:r>
              <a:rPr sz="2000" dirty="0" err="1" smtClean="0"/>
              <a:t>porozumiewa</a:t>
            </a:r>
            <a:r>
              <a:rPr lang="pl-PL" sz="2000" dirty="0" err="1" smtClean="0"/>
              <a:t>cie</a:t>
            </a:r>
            <a:r>
              <a:rPr sz="2000" dirty="0" smtClean="0"/>
              <a:t> </a:t>
            </a:r>
            <a:r>
              <a:rPr sz="2000" dirty="0" err="1"/>
              <a:t>się</a:t>
            </a:r>
            <a:r>
              <a:rPr sz="2000" dirty="0"/>
              <a:t> </a:t>
            </a:r>
            <a:r>
              <a:rPr sz="2000" dirty="0" err="1"/>
              <a:t>między</a:t>
            </a:r>
            <a:r>
              <a:rPr sz="2000" dirty="0"/>
              <a:t> </a:t>
            </a:r>
            <a:r>
              <a:rPr sz="2000" dirty="0" err="1" smtClean="0"/>
              <a:t>sobą</a:t>
            </a:r>
            <a:endParaRPr lang="pl-PL" sz="2000" dirty="0" smtClean="0"/>
          </a:p>
          <a:p>
            <a:pPr marL="50800">
              <a:spcBef>
                <a:spcPts val="100"/>
              </a:spcBef>
              <a:buClr>
                <a:srgbClr val="330066"/>
              </a:buClr>
              <a:buSzPct val="65000"/>
              <a:buChar char="▪"/>
              <a:defRPr sz="2400"/>
            </a:pPr>
            <a:endParaRPr sz="2000" dirty="0"/>
          </a:p>
          <a:p>
            <a:pPr marL="50800">
              <a:spcBef>
                <a:spcPts val="200"/>
              </a:spcBef>
              <a:buClr>
                <a:srgbClr val="330066"/>
              </a:buClr>
              <a:buSzPct val="65000"/>
              <a:buChar char="▪"/>
              <a:defRPr sz="2400"/>
            </a:pPr>
            <a:r>
              <a:rPr sz="2000" dirty="0" err="1"/>
              <a:t>przez</a:t>
            </a:r>
            <a:r>
              <a:rPr sz="2000" dirty="0"/>
              <a:t> </a:t>
            </a:r>
            <a:r>
              <a:rPr sz="2000" dirty="0" err="1"/>
              <a:t>podniesienie</a:t>
            </a:r>
            <a:r>
              <a:rPr sz="2000" dirty="0"/>
              <a:t> </a:t>
            </a:r>
            <a:r>
              <a:rPr sz="2000" dirty="0" err="1"/>
              <a:t>ręki</a:t>
            </a:r>
            <a:r>
              <a:rPr sz="2000" dirty="0"/>
              <a:t> </a:t>
            </a:r>
            <a:r>
              <a:rPr sz="2000" dirty="0" err="1" smtClean="0"/>
              <a:t>zgłasza</a:t>
            </a:r>
            <a:r>
              <a:rPr lang="pl-PL" sz="2000" dirty="0" err="1" smtClean="0"/>
              <a:t>cie</a:t>
            </a:r>
            <a:r>
              <a:rPr lang="pl-PL" sz="2000" dirty="0" smtClean="0"/>
              <a:t> </a:t>
            </a:r>
            <a:r>
              <a:rPr sz="2000" dirty="0" err="1" smtClean="0"/>
              <a:t>między</a:t>
            </a:r>
            <a:r>
              <a:rPr sz="2000" dirty="0" smtClean="0"/>
              <a:t> </a:t>
            </a:r>
            <a:r>
              <a:rPr sz="2000" dirty="0" err="1" smtClean="0"/>
              <a:t>innymi</a:t>
            </a:r>
            <a:r>
              <a:rPr lang="pl-PL" sz="2000" dirty="0"/>
              <a:t> </a:t>
            </a:r>
            <a:r>
              <a:rPr lang="pl-PL" sz="2000" dirty="0" smtClean="0"/>
              <a:t>wcześniejsze zakończenie pracy.</a:t>
            </a:r>
            <a:endParaRPr lang="pl-PL" sz="2000" dirty="0"/>
          </a:p>
          <a:p>
            <a:pPr marL="50800">
              <a:spcBef>
                <a:spcPts val="200"/>
              </a:spcBef>
              <a:buClr>
                <a:srgbClr val="330066"/>
              </a:buClr>
              <a:buSzPct val="65000"/>
              <a:buChar char="▪"/>
              <a:defRPr sz="2400"/>
            </a:pPr>
            <a:endParaRPr lang="pl-PL" sz="2000" dirty="0" smtClean="0"/>
          </a:p>
          <a:p>
            <a:pPr marL="50800">
              <a:spcBef>
                <a:spcPts val="200"/>
              </a:spcBef>
              <a:buClr>
                <a:srgbClr val="330066"/>
              </a:buClr>
              <a:buSzPct val="65000"/>
              <a:buChar char="▪"/>
              <a:defRPr sz="2400"/>
            </a:pPr>
            <a:r>
              <a:rPr lang="pl-PL" sz="2000" dirty="0" smtClean="0"/>
              <a:t>Na 30 minut przed końcem PZN informuje ile czasu zostało do końca egzaminu.</a:t>
            </a:r>
            <a:endParaRPr lang="pl-PL" sz="20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Po upływie czasu trwania  egzaminu"/>
          <p:cNvSpPr txBox="1">
            <a:spLocks noGrp="1"/>
          </p:cNvSpPr>
          <p:nvPr>
            <p:ph type="title" idx="4294967295"/>
          </p:nvPr>
        </p:nvSpPr>
        <p:spPr>
          <a:xfrm>
            <a:off x="1156996" y="531845"/>
            <a:ext cx="4842167" cy="849280"/>
          </a:xfrm>
          <a:prstGeom prst="rect">
            <a:avLst/>
          </a:prstGeom>
        </p:spPr>
        <p:txBody>
          <a:bodyPr>
            <a:noAutofit/>
          </a:bodyPr>
          <a:lstStyle>
            <a:lvl1pPr indent="12700">
              <a:lnSpc>
                <a:spcPts val="4400"/>
              </a:lnSpc>
              <a:spcBef>
                <a:spcPts val="400"/>
              </a:spcBef>
              <a:tabLst>
                <a:tab pos="2730500" algn="l"/>
              </a:tabLst>
              <a:defRPr sz="3900" b="1">
                <a:solidFill>
                  <a:srgbClr val="330066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algn="ctr"/>
            <a:r>
              <a:rPr sz="2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 </a:t>
            </a:r>
            <a:r>
              <a:rPr sz="2400" dirty="0" err="1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upływie</a:t>
            </a:r>
            <a:r>
              <a:rPr lang="pl-PL" sz="2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 err="1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czasu</a:t>
            </a:r>
            <a:r>
              <a:rPr sz="2400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trwania</a:t>
            </a:r>
            <a:r>
              <a:rPr sz="2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sz="2400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egzaminu</a:t>
            </a:r>
            <a:endParaRPr sz="24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96" name="38"/>
          <p:cNvSpPr txBox="1"/>
          <p:nvPr/>
        </p:nvSpPr>
        <p:spPr>
          <a:xfrm>
            <a:off x="8486775" y="6275387"/>
            <a:ext cx="166688" cy="165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indent="12700">
              <a:spcBef>
                <a:spcPts val="100"/>
              </a:spcBef>
              <a:defRPr sz="1000"/>
            </a:lvl1pPr>
          </a:lstStyle>
          <a:p>
            <a:r>
              <a:t>38</a:t>
            </a:r>
          </a:p>
        </p:txBody>
      </p:sp>
      <p:sp>
        <p:nvSpPr>
          <p:cNvPr id="397" name="CZĘŚĆ PRAKTYCZNA…"/>
          <p:cNvSpPr txBox="1"/>
          <p:nvPr/>
        </p:nvSpPr>
        <p:spPr>
          <a:xfrm>
            <a:off x="241300" y="1295082"/>
            <a:ext cx="8083550" cy="29091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625475" algn="ctr">
              <a:spcBef>
                <a:spcPts val="800"/>
              </a:spcBef>
              <a:defRPr sz="2800" b="1">
                <a:latin typeface="+mj-lt"/>
                <a:ea typeface="+mj-ea"/>
                <a:cs typeface="+mj-cs"/>
                <a:sym typeface="Helvetica"/>
              </a:defRPr>
            </a:pPr>
            <a:endParaRPr dirty="0"/>
          </a:p>
          <a:p>
            <a:pPr marL="625475">
              <a:lnSpc>
                <a:spcPts val="2900"/>
              </a:lnSpc>
              <a:spcBef>
                <a:spcPts val="1300"/>
              </a:spcBef>
              <a:buClr>
                <a:srgbClr val="669999"/>
              </a:buClr>
              <a:buSzPct val="115000"/>
              <a:buChar char="●"/>
              <a:defRPr sz="2400">
                <a:latin typeface="Carlito"/>
                <a:ea typeface="Carlito"/>
                <a:cs typeface="Carlito"/>
                <a:sym typeface="Carlito"/>
              </a:defRPr>
            </a:pPr>
            <a:r>
              <a:rPr sz="2000" dirty="0" err="1"/>
              <a:t>Przewodniczący</a:t>
            </a:r>
            <a:r>
              <a:rPr sz="2000" dirty="0"/>
              <a:t> </a:t>
            </a:r>
            <a:r>
              <a:rPr sz="2000" dirty="0" err="1"/>
              <a:t>lub</a:t>
            </a:r>
            <a:r>
              <a:rPr sz="2000" dirty="0"/>
              <a:t> </a:t>
            </a:r>
            <a:r>
              <a:rPr sz="2000" dirty="0" err="1"/>
              <a:t>członek</a:t>
            </a:r>
            <a:r>
              <a:rPr sz="2000" dirty="0"/>
              <a:t> ZN </a:t>
            </a:r>
            <a:r>
              <a:rPr sz="2000" dirty="0" err="1"/>
              <a:t>ogłasza</a:t>
            </a:r>
            <a:r>
              <a:rPr sz="2000" dirty="0"/>
              <a:t> </a:t>
            </a:r>
            <a:r>
              <a:rPr sz="2000" dirty="0" err="1"/>
              <a:t>zakończenie</a:t>
            </a:r>
            <a:r>
              <a:rPr sz="2000" dirty="0"/>
              <a:t> </a:t>
            </a:r>
            <a:r>
              <a:rPr sz="2000" dirty="0" err="1"/>
              <a:t>egzaminu</a:t>
            </a:r>
            <a:r>
              <a:rPr sz="2000" dirty="0"/>
              <a:t> </a:t>
            </a:r>
            <a:r>
              <a:rPr sz="2000" dirty="0" err="1"/>
              <a:t>i</a:t>
            </a:r>
            <a:r>
              <a:rPr sz="2000" dirty="0"/>
              <a:t>  </a:t>
            </a:r>
            <a:r>
              <a:rPr sz="2000" dirty="0" err="1"/>
              <a:t>poleca</a:t>
            </a:r>
            <a:r>
              <a:rPr sz="2000" dirty="0"/>
              <a:t> </a:t>
            </a:r>
            <a:r>
              <a:rPr sz="2000" dirty="0" err="1"/>
              <a:t>zdającym</a:t>
            </a:r>
            <a:r>
              <a:rPr sz="2000" dirty="0"/>
              <a:t>:</a:t>
            </a:r>
          </a:p>
          <a:p>
            <a:pPr marL="625475">
              <a:lnSpc>
                <a:spcPct val="113000"/>
              </a:lnSpc>
              <a:spcBef>
                <a:spcPts val="800"/>
              </a:spcBef>
              <a:buClr>
                <a:srgbClr val="669999"/>
              </a:buClr>
              <a:buSzPct val="65000"/>
              <a:defRPr sz="2000">
                <a:latin typeface="Carlito"/>
                <a:ea typeface="Carlito"/>
                <a:cs typeface="Carlito"/>
                <a:sym typeface="Carlito"/>
              </a:defRPr>
            </a:pPr>
            <a:endParaRPr lang="pl-PL" sz="2000" dirty="0" smtClean="0"/>
          </a:p>
          <a:p>
            <a:pPr marL="625475">
              <a:lnSpc>
                <a:spcPct val="113000"/>
              </a:lnSpc>
              <a:spcBef>
                <a:spcPts val="800"/>
              </a:spcBef>
              <a:buClr>
                <a:srgbClr val="669999"/>
              </a:buClr>
              <a:buSzPct val="65000"/>
              <a:defRPr sz="2000">
                <a:latin typeface="Carlito"/>
                <a:ea typeface="Carlito"/>
                <a:cs typeface="Carlito"/>
                <a:sym typeface="Carlito"/>
              </a:defRPr>
            </a:pPr>
            <a:r>
              <a:rPr sz="2000" dirty="0" err="1" smtClean="0"/>
              <a:t>pozostawienie</a:t>
            </a:r>
            <a:r>
              <a:rPr sz="2000" dirty="0" smtClean="0"/>
              <a:t> </a:t>
            </a:r>
            <a:r>
              <a:rPr sz="2000" dirty="0" err="1"/>
              <a:t>na</a:t>
            </a:r>
            <a:r>
              <a:rPr sz="2000" dirty="0"/>
              <a:t> </a:t>
            </a:r>
            <a:r>
              <a:rPr sz="2000" dirty="0" err="1"/>
              <a:t>stanowisku</a:t>
            </a:r>
            <a:r>
              <a:rPr sz="2000" dirty="0"/>
              <a:t> </a:t>
            </a:r>
            <a:r>
              <a:rPr sz="2000" dirty="0" err="1"/>
              <a:t>egzaminacyjnym</a:t>
            </a:r>
            <a:r>
              <a:rPr sz="2000" dirty="0"/>
              <a:t> </a:t>
            </a:r>
            <a:r>
              <a:rPr sz="2000" dirty="0" err="1"/>
              <a:t>Arkuszy</a:t>
            </a:r>
            <a:r>
              <a:rPr sz="2000" dirty="0"/>
              <a:t> </a:t>
            </a:r>
            <a:r>
              <a:rPr sz="2000" dirty="0" err="1"/>
              <a:t>egzaminacyjnych</a:t>
            </a:r>
            <a:r>
              <a:rPr sz="2000" dirty="0"/>
              <a:t> </a:t>
            </a:r>
            <a:r>
              <a:rPr sz="2000" dirty="0" err="1"/>
              <a:t>i</a:t>
            </a:r>
            <a:r>
              <a:rPr sz="2000" dirty="0"/>
              <a:t>  </a:t>
            </a:r>
            <a:r>
              <a:rPr sz="2000" dirty="0" err="1"/>
              <a:t>rezultatów</a:t>
            </a:r>
            <a:r>
              <a:rPr sz="2000" dirty="0"/>
              <a:t> </a:t>
            </a:r>
            <a:r>
              <a:rPr sz="2000" dirty="0" err="1"/>
              <a:t>wykonania</a:t>
            </a:r>
            <a:r>
              <a:rPr sz="2000" dirty="0"/>
              <a:t> </a:t>
            </a:r>
            <a:r>
              <a:rPr sz="2000" dirty="0" err="1" smtClean="0"/>
              <a:t>zada</a:t>
            </a:r>
            <a:r>
              <a:rPr lang="pl-PL" sz="2000" dirty="0" err="1" smtClean="0"/>
              <a:t>nia</a:t>
            </a:r>
            <a:r>
              <a:rPr lang="pl-PL" sz="2000" dirty="0" smtClean="0"/>
              <a:t> i opuszczenie Sali po uzyskaniu zgody członka ZN.</a:t>
            </a:r>
            <a:endParaRPr sz="20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Egzamin zawodowy w terminie dodatkowym…"/>
          <p:cNvSpPr txBox="1">
            <a:spLocks noGrp="1"/>
          </p:cNvSpPr>
          <p:nvPr>
            <p:ph type="title" idx="4294967295"/>
          </p:nvPr>
        </p:nvSpPr>
        <p:spPr>
          <a:xfrm>
            <a:off x="0" y="355600"/>
            <a:ext cx="6210300" cy="1066800"/>
          </a:xfrm>
          <a:prstGeom prst="rect">
            <a:avLst/>
          </a:prstGeom>
        </p:spPr>
        <p:txBody>
          <a:bodyPr>
            <a:normAutofit/>
          </a:bodyPr>
          <a:lstStyle/>
          <a:p>
            <a:pPr indent="9778" algn="ctr" defTabSz="704087">
              <a:lnSpc>
                <a:spcPct val="114000"/>
              </a:lnSpc>
              <a:defRPr sz="2309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2700" dirty="0" err="1"/>
              <a:t>Egzamin</a:t>
            </a:r>
            <a:r>
              <a:rPr sz="2700" dirty="0"/>
              <a:t> </a:t>
            </a:r>
            <a:r>
              <a:rPr sz="2700" dirty="0" err="1"/>
              <a:t>zawodowy</a:t>
            </a:r>
            <a:r>
              <a:rPr sz="2700" dirty="0"/>
              <a:t> w </a:t>
            </a:r>
            <a:r>
              <a:rPr sz="2700" dirty="0" err="1"/>
              <a:t>terminie</a:t>
            </a:r>
            <a:r>
              <a:rPr sz="2700" dirty="0"/>
              <a:t> </a:t>
            </a:r>
            <a:r>
              <a:rPr sz="2700" dirty="0" err="1"/>
              <a:t>dodatkowym</a:t>
            </a:r>
            <a:endParaRPr sz="2700" dirty="0"/>
          </a:p>
          <a:p>
            <a:pPr indent="9778" defTabSz="704087">
              <a:lnSpc>
                <a:spcPct val="114000"/>
              </a:lnSpc>
              <a:defRPr sz="2309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endParaRPr dirty="0"/>
          </a:p>
        </p:txBody>
      </p:sp>
      <p:sp>
        <p:nvSpPr>
          <p:cNvPr id="77" name="Zdający, dla którego przystąpienie do egzaminu zawodowego jest obowiązkowe, który z przyczyn losowych lub zdrowotnych w terminie głównym:…"/>
          <p:cNvSpPr txBox="1"/>
          <p:nvPr/>
        </p:nvSpPr>
        <p:spPr>
          <a:xfrm>
            <a:off x="358346" y="1260389"/>
            <a:ext cx="8303740" cy="51142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marL="12700">
              <a:spcBef>
                <a:spcPts val="100"/>
              </a:spcBef>
              <a:buSzPct val="100000"/>
              <a:tabLst>
                <a:tab pos="190500" algn="l"/>
              </a:tabLst>
              <a:defRPr sz="2000"/>
            </a:pPr>
            <a:endParaRPr lang="pl-PL" dirty="0" smtClean="0"/>
          </a:p>
          <a:p>
            <a:pPr marL="12700">
              <a:spcBef>
                <a:spcPts val="100"/>
              </a:spcBef>
              <a:buSzPct val="100000"/>
              <a:tabLst>
                <a:tab pos="190500" algn="l"/>
              </a:tabLst>
              <a:defRPr sz="2000"/>
            </a:pPr>
            <a:endParaRPr dirty="0"/>
          </a:p>
          <a:p>
            <a:pPr marL="198437" indent="-185737">
              <a:spcBef>
                <a:spcPts val="100"/>
              </a:spcBef>
              <a:buSzPct val="100000"/>
              <a:buChar char="•"/>
              <a:tabLst>
                <a:tab pos="190500" algn="l"/>
              </a:tabLst>
              <a:defRPr sz="2000"/>
            </a:pPr>
            <a:r>
              <a:rPr sz="2000" b="1" dirty="0"/>
              <a:t>Zdający, </a:t>
            </a:r>
            <a:r>
              <a:rPr sz="2000" b="1" dirty="0" smtClean="0"/>
              <a:t> </a:t>
            </a:r>
            <a:r>
              <a:rPr sz="2000" b="1" dirty="0"/>
              <a:t>który </a:t>
            </a:r>
            <a:r>
              <a:rPr sz="2000" b="1" u="sng" dirty="0"/>
              <a:t>z przyczyn losowych lub zdrowotnych</a:t>
            </a:r>
            <a:r>
              <a:rPr sz="2000" b="1" dirty="0"/>
              <a:t> w terminie </a:t>
            </a:r>
            <a:r>
              <a:rPr sz="2000" b="1" dirty="0" err="1"/>
              <a:t>głównym</a:t>
            </a:r>
            <a:r>
              <a:rPr sz="2000" b="1" dirty="0" smtClean="0"/>
              <a:t>:</a:t>
            </a:r>
            <a:endParaRPr lang="pl-PL" sz="2000" b="1" dirty="0" smtClean="0"/>
          </a:p>
          <a:p>
            <a:pPr marL="12700">
              <a:spcBef>
                <a:spcPts val="100"/>
              </a:spcBef>
              <a:buSzPct val="100000"/>
              <a:tabLst>
                <a:tab pos="190500" algn="l"/>
              </a:tabLst>
              <a:defRPr sz="2000"/>
            </a:pPr>
            <a:r>
              <a:rPr sz="2000" b="1" u="sng" dirty="0" smtClean="0"/>
              <a:t> </a:t>
            </a:r>
            <a:endParaRPr sz="2000" b="1" u="sng" dirty="0"/>
          </a:p>
          <a:p>
            <a:pPr marL="12700">
              <a:spcBef>
                <a:spcPts val="100"/>
              </a:spcBef>
              <a:buSzPct val="100000"/>
              <a:tabLst>
                <a:tab pos="190500" algn="l"/>
              </a:tabLst>
              <a:defRPr sz="2000"/>
            </a:pPr>
            <a:r>
              <a:rPr lang="pl-PL" sz="2000" dirty="0"/>
              <a:t> </a:t>
            </a:r>
            <a:r>
              <a:rPr lang="pl-PL" sz="2000" dirty="0" smtClean="0"/>
              <a:t>- </a:t>
            </a:r>
            <a:r>
              <a:rPr sz="2000" dirty="0" smtClean="0"/>
              <a:t> </a:t>
            </a:r>
            <a:r>
              <a:rPr sz="2000" dirty="0"/>
              <a:t>nie przystąpił do części pisemnej lub części </a:t>
            </a:r>
            <a:r>
              <a:rPr sz="2000" dirty="0" err="1"/>
              <a:t>praktycznej</a:t>
            </a:r>
            <a:r>
              <a:rPr sz="2000" dirty="0"/>
              <a:t> </a:t>
            </a:r>
            <a:r>
              <a:rPr sz="2000" dirty="0" err="1" smtClean="0"/>
              <a:t>egzaminu</a:t>
            </a:r>
            <a:r>
              <a:rPr lang="pl-PL" sz="2000" dirty="0" smtClean="0"/>
              <a:t> </a:t>
            </a:r>
            <a:r>
              <a:rPr sz="2000" dirty="0" err="1" smtClean="0"/>
              <a:t>zawodowego</a:t>
            </a:r>
            <a:r>
              <a:rPr sz="2000" dirty="0" smtClean="0"/>
              <a:t> </a:t>
            </a:r>
            <a:endParaRPr lang="pl-PL" sz="2000" dirty="0" smtClean="0"/>
          </a:p>
          <a:p>
            <a:pPr marL="12700">
              <a:spcBef>
                <a:spcPts val="100"/>
              </a:spcBef>
              <a:buSzPct val="100000"/>
              <a:tabLst>
                <a:tab pos="190500" algn="l"/>
              </a:tabLst>
              <a:defRPr sz="2000"/>
            </a:pPr>
            <a:r>
              <a:rPr sz="2000" dirty="0" err="1" smtClean="0"/>
              <a:t>albo</a:t>
            </a:r>
            <a:r>
              <a:rPr sz="2000" dirty="0" smtClean="0"/>
              <a:t> </a:t>
            </a:r>
            <a:endParaRPr sz="2000" dirty="0"/>
          </a:p>
          <a:p>
            <a:pPr marL="12700">
              <a:spcBef>
                <a:spcPts val="100"/>
              </a:spcBef>
              <a:buSzPct val="100000"/>
              <a:tabLst>
                <a:tab pos="190500" algn="l"/>
              </a:tabLst>
              <a:defRPr sz="2000"/>
            </a:pPr>
            <a:r>
              <a:rPr lang="pl-PL" sz="2000" dirty="0"/>
              <a:t> </a:t>
            </a:r>
            <a:r>
              <a:rPr lang="pl-PL" sz="2000" dirty="0" smtClean="0"/>
              <a:t>- </a:t>
            </a:r>
            <a:r>
              <a:rPr sz="2000" dirty="0" err="1" smtClean="0"/>
              <a:t>przerwał</a:t>
            </a:r>
            <a:r>
              <a:rPr sz="2000" dirty="0" smtClean="0"/>
              <a:t> </a:t>
            </a:r>
            <a:r>
              <a:rPr sz="2000" dirty="0"/>
              <a:t>egzamin zawodowy z części pisemnej lub części praktycznej </a:t>
            </a:r>
          </a:p>
          <a:p>
            <a:pPr marL="12700">
              <a:spcBef>
                <a:spcPts val="100"/>
              </a:spcBef>
              <a:buSzPct val="100000"/>
              <a:tabLst>
                <a:tab pos="190500" algn="l"/>
              </a:tabLst>
              <a:defRPr sz="2000"/>
            </a:pPr>
            <a:endParaRPr lang="pl-PL" sz="2000" dirty="0" smtClean="0"/>
          </a:p>
          <a:p>
            <a:pPr marL="12700">
              <a:spcBef>
                <a:spcPts val="100"/>
              </a:spcBef>
              <a:buSzPct val="100000"/>
              <a:tabLst>
                <a:tab pos="190500" algn="l"/>
              </a:tabLst>
              <a:defRPr sz="2000"/>
            </a:pPr>
            <a:r>
              <a:rPr sz="2000" dirty="0" err="1" smtClean="0"/>
              <a:t>przystępuje</a:t>
            </a:r>
            <a:r>
              <a:rPr sz="2000" dirty="0" smtClean="0"/>
              <a:t> </a:t>
            </a:r>
            <a:r>
              <a:rPr sz="2000" dirty="0"/>
              <a:t>do części pisemnej lub części praktycznej tego egzaminu w terminie dodatkowym na udokumentowany wniosek </a:t>
            </a:r>
            <a:r>
              <a:rPr sz="2000" dirty="0" err="1"/>
              <a:t>ucznia</a:t>
            </a:r>
            <a:r>
              <a:rPr sz="2000" dirty="0"/>
              <a:t> </a:t>
            </a:r>
            <a:r>
              <a:rPr sz="2000" dirty="0" smtClean="0"/>
              <a:t> </a:t>
            </a:r>
            <a:r>
              <a:rPr sz="2000" dirty="0"/>
              <a:t>a w przypadku niepełnoletniego </a:t>
            </a:r>
            <a:r>
              <a:rPr sz="2000" dirty="0" err="1"/>
              <a:t>ucznia</a:t>
            </a:r>
            <a:r>
              <a:rPr sz="2000" dirty="0"/>
              <a:t> </a:t>
            </a:r>
            <a:r>
              <a:rPr sz="2000" dirty="0" smtClean="0"/>
              <a:t>– </a:t>
            </a:r>
            <a:r>
              <a:rPr sz="2000" dirty="0"/>
              <a:t>jego </a:t>
            </a:r>
            <a:r>
              <a:rPr sz="2000" dirty="0" err="1"/>
              <a:t>rodziców</a:t>
            </a:r>
            <a:r>
              <a:rPr sz="2000" dirty="0"/>
              <a:t> </a:t>
            </a:r>
            <a:endParaRPr lang="pl-PL" sz="2000" dirty="0" smtClean="0"/>
          </a:p>
          <a:p>
            <a:pPr marL="12700">
              <a:spcBef>
                <a:spcPts val="100"/>
              </a:spcBef>
              <a:buSzPct val="100000"/>
              <a:tabLst>
                <a:tab pos="190500" algn="l"/>
              </a:tabLst>
              <a:defRPr sz="2000"/>
            </a:pPr>
            <a:endParaRPr sz="2000" dirty="0"/>
          </a:p>
          <a:p>
            <a:pPr marL="198437" indent="-185737">
              <a:spcBef>
                <a:spcPts val="100"/>
              </a:spcBef>
              <a:buSzPct val="100000"/>
              <a:buChar char="•"/>
              <a:tabLst>
                <a:tab pos="190500" algn="l"/>
              </a:tabLst>
              <a:defRPr sz="2000"/>
            </a:pPr>
            <a:r>
              <a:rPr sz="2000" b="1" u="sng" dirty="0" err="1" smtClean="0"/>
              <a:t>Wniosek</a:t>
            </a:r>
            <a:r>
              <a:rPr sz="2000" b="1" u="sng" dirty="0" smtClean="0"/>
              <a:t> </a:t>
            </a:r>
            <a:r>
              <a:rPr sz="2000" b="1" u="sng" dirty="0" err="1" smtClean="0"/>
              <a:t>składa</a:t>
            </a:r>
            <a:r>
              <a:rPr sz="2000" b="1" u="sng" dirty="0" smtClean="0"/>
              <a:t> </a:t>
            </a:r>
            <a:r>
              <a:rPr sz="2000" b="1" u="sng" dirty="0"/>
              <a:t>się do dyrektora szkoły nie później niż w dniu, w którym odbywa się część pisemna lub część praktyczna egzaminu zawodowego w terminie głównym</a:t>
            </a:r>
            <a:r>
              <a:rPr sz="24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15681908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39"/>
          <p:cNvSpPr txBox="1"/>
          <p:nvPr/>
        </p:nvSpPr>
        <p:spPr>
          <a:xfrm>
            <a:off x="8486775" y="6275387"/>
            <a:ext cx="166688" cy="165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indent="12700">
              <a:spcBef>
                <a:spcPts val="100"/>
              </a:spcBef>
              <a:defRPr sz="1000"/>
            </a:lvl1pPr>
          </a:lstStyle>
          <a:p>
            <a:r>
              <a:t>39</a:t>
            </a:r>
          </a:p>
        </p:txBody>
      </p:sp>
      <p:grpSp>
        <p:nvGrpSpPr>
          <p:cNvPr id="406" name="Grupuj"/>
          <p:cNvGrpSpPr/>
          <p:nvPr/>
        </p:nvGrpSpPr>
        <p:grpSpPr>
          <a:xfrm>
            <a:off x="390525" y="1902752"/>
            <a:ext cx="8388350" cy="4882223"/>
            <a:chOff x="0" y="0"/>
            <a:chExt cx="8388350" cy="4882222"/>
          </a:xfrm>
        </p:grpSpPr>
        <p:sp>
          <p:nvSpPr>
            <p:cNvPr id="400" name="Prostokąt"/>
            <p:cNvSpPr/>
            <p:nvPr/>
          </p:nvSpPr>
          <p:spPr>
            <a:xfrm>
              <a:off x="0" y="0"/>
              <a:ext cx="8388350" cy="4882223"/>
            </a:xfrm>
            <a:prstGeom prst="rect">
              <a:avLst/>
            </a:prstGeom>
            <a:blipFill rotWithShape="1">
              <a:blip r:embed="rId2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401" name="Kształt"/>
            <p:cNvSpPr/>
            <p:nvPr/>
          </p:nvSpPr>
          <p:spPr>
            <a:xfrm>
              <a:off x="4722811" y="881722"/>
              <a:ext cx="2138365" cy="463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80" y="0"/>
                  </a:moveTo>
                  <a:lnTo>
                    <a:pt x="20820" y="0"/>
                  </a:lnTo>
                  <a:lnTo>
                    <a:pt x="21123" y="283"/>
                  </a:lnTo>
                  <a:lnTo>
                    <a:pt x="21371" y="1054"/>
                  </a:lnTo>
                  <a:lnTo>
                    <a:pt x="21539" y="2199"/>
                  </a:lnTo>
                  <a:lnTo>
                    <a:pt x="21600" y="3600"/>
                  </a:lnTo>
                  <a:lnTo>
                    <a:pt x="21600" y="18000"/>
                  </a:lnTo>
                  <a:lnTo>
                    <a:pt x="21539" y="19401"/>
                  </a:lnTo>
                  <a:lnTo>
                    <a:pt x="21371" y="20546"/>
                  </a:lnTo>
                  <a:lnTo>
                    <a:pt x="21123" y="21317"/>
                  </a:lnTo>
                  <a:lnTo>
                    <a:pt x="20820" y="21600"/>
                  </a:lnTo>
                  <a:lnTo>
                    <a:pt x="780" y="21600"/>
                  </a:lnTo>
                  <a:lnTo>
                    <a:pt x="477" y="21317"/>
                  </a:lnTo>
                  <a:lnTo>
                    <a:pt x="229" y="20546"/>
                  </a:lnTo>
                  <a:lnTo>
                    <a:pt x="61" y="19401"/>
                  </a:lnTo>
                  <a:lnTo>
                    <a:pt x="0" y="18000"/>
                  </a:lnTo>
                  <a:lnTo>
                    <a:pt x="0" y="3600"/>
                  </a:lnTo>
                  <a:lnTo>
                    <a:pt x="61" y="2199"/>
                  </a:lnTo>
                  <a:lnTo>
                    <a:pt x="229" y="1054"/>
                  </a:lnTo>
                  <a:lnTo>
                    <a:pt x="477" y="283"/>
                  </a:lnTo>
                  <a:lnTo>
                    <a:pt x="780" y="0"/>
                  </a:lnTo>
                  <a:close/>
                </a:path>
              </a:pathLst>
            </a:custGeom>
            <a:noFill/>
            <a:ln w="38100" cap="flat">
              <a:solidFill>
                <a:srgbClr val="FF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402" name="Kształt"/>
            <p:cNvSpPr/>
            <p:nvPr/>
          </p:nvSpPr>
          <p:spPr>
            <a:xfrm>
              <a:off x="6950075" y="881722"/>
              <a:ext cx="1192214" cy="463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00" y="0"/>
                  </a:moveTo>
                  <a:lnTo>
                    <a:pt x="20200" y="0"/>
                  </a:lnTo>
                  <a:lnTo>
                    <a:pt x="20745" y="283"/>
                  </a:lnTo>
                  <a:lnTo>
                    <a:pt x="21190" y="1054"/>
                  </a:lnTo>
                  <a:lnTo>
                    <a:pt x="21490" y="2199"/>
                  </a:lnTo>
                  <a:lnTo>
                    <a:pt x="21600" y="3600"/>
                  </a:lnTo>
                  <a:lnTo>
                    <a:pt x="21600" y="18000"/>
                  </a:lnTo>
                  <a:lnTo>
                    <a:pt x="21490" y="19401"/>
                  </a:lnTo>
                  <a:lnTo>
                    <a:pt x="21190" y="20546"/>
                  </a:lnTo>
                  <a:lnTo>
                    <a:pt x="20745" y="21317"/>
                  </a:lnTo>
                  <a:lnTo>
                    <a:pt x="20200" y="21600"/>
                  </a:lnTo>
                  <a:lnTo>
                    <a:pt x="1400" y="21600"/>
                  </a:lnTo>
                  <a:lnTo>
                    <a:pt x="855" y="21317"/>
                  </a:lnTo>
                  <a:lnTo>
                    <a:pt x="410" y="20546"/>
                  </a:lnTo>
                  <a:lnTo>
                    <a:pt x="110" y="19401"/>
                  </a:lnTo>
                  <a:lnTo>
                    <a:pt x="0" y="18000"/>
                  </a:lnTo>
                  <a:lnTo>
                    <a:pt x="0" y="3600"/>
                  </a:lnTo>
                  <a:lnTo>
                    <a:pt x="110" y="2199"/>
                  </a:lnTo>
                  <a:lnTo>
                    <a:pt x="410" y="1054"/>
                  </a:lnTo>
                  <a:lnTo>
                    <a:pt x="855" y="283"/>
                  </a:lnTo>
                  <a:lnTo>
                    <a:pt x="1400" y="0"/>
                  </a:lnTo>
                  <a:close/>
                </a:path>
              </a:pathLst>
            </a:custGeom>
            <a:noFill/>
            <a:ln w="38100" cap="flat">
              <a:solidFill>
                <a:srgbClr val="FF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403" name="Kształt"/>
            <p:cNvSpPr/>
            <p:nvPr/>
          </p:nvSpPr>
          <p:spPr>
            <a:xfrm>
              <a:off x="295274" y="1170647"/>
              <a:ext cx="1190626" cy="463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02" y="0"/>
                  </a:moveTo>
                  <a:lnTo>
                    <a:pt x="20198" y="0"/>
                  </a:lnTo>
                  <a:lnTo>
                    <a:pt x="20744" y="283"/>
                  </a:lnTo>
                  <a:lnTo>
                    <a:pt x="21189" y="1054"/>
                  </a:lnTo>
                  <a:lnTo>
                    <a:pt x="21490" y="2199"/>
                  </a:lnTo>
                  <a:lnTo>
                    <a:pt x="21600" y="3600"/>
                  </a:lnTo>
                  <a:lnTo>
                    <a:pt x="21600" y="18000"/>
                  </a:lnTo>
                  <a:lnTo>
                    <a:pt x="21490" y="19401"/>
                  </a:lnTo>
                  <a:lnTo>
                    <a:pt x="21189" y="20546"/>
                  </a:lnTo>
                  <a:lnTo>
                    <a:pt x="20744" y="21317"/>
                  </a:lnTo>
                  <a:lnTo>
                    <a:pt x="20198" y="21600"/>
                  </a:lnTo>
                  <a:lnTo>
                    <a:pt x="1402" y="21600"/>
                  </a:lnTo>
                  <a:lnTo>
                    <a:pt x="856" y="21317"/>
                  </a:lnTo>
                  <a:lnTo>
                    <a:pt x="411" y="20546"/>
                  </a:lnTo>
                  <a:lnTo>
                    <a:pt x="110" y="19401"/>
                  </a:lnTo>
                  <a:lnTo>
                    <a:pt x="0" y="18000"/>
                  </a:lnTo>
                  <a:lnTo>
                    <a:pt x="0" y="3600"/>
                  </a:lnTo>
                  <a:lnTo>
                    <a:pt x="110" y="2199"/>
                  </a:lnTo>
                  <a:lnTo>
                    <a:pt x="411" y="1054"/>
                  </a:lnTo>
                  <a:lnTo>
                    <a:pt x="856" y="283"/>
                  </a:lnTo>
                  <a:lnTo>
                    <a:pt x="1402" y="0"/>
                  </a:lnTo>
                  <a:close/>
                </a:path>
              </a:pathLst>
            </a:custGeom>
            <a:noFill/>
            <a:ln w="38100" cap="flat">
              <a:solidFill>
                <a:srgbClr val="FF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404" name="Kształt"/>
            <p:cNvSpPr/>
            <p:nvPr/>
          </p:nvSpPr>
          <p:spPr>
            <a:xfrm>
              <a:off x="6527800" y="2813709"/>
              <a:ext cx="1614489" cy="4635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34" y="0"/>
                  </a:moveTo>
                  <a:lnTo>
                    <a:pt x="20566" y="0"/>
                  </a:lnTo>
                  <a:lnTo>
                    <a:pt x="20969" y="283"/>
                  </a:lnTo>
                  <a:lnTo>
                    <a:pt x="21297" y="1054"/>
                  </a:lnTo>
                  <a:lnTo>
                    <a:pt x="21519" y="2199"/>
                  </a:lnTo>
                  <a:lnTo>
                    <a:pt x="21600" y="3600"/>
                  </a:lnTo>
                  <a:lnTo>
                    <a:pt x="21600" y="18000"/>
                  </a:lnTo>
                  <a:lnTo>
                    <a:pt x="21519" y="19401"/>
                  </a:lnTo>
                  <a:lnTo>
                    <a:pt x="21297" y="20546"/>
                  </a:lnTo>
                  <a:lnTo>
                    <a:pt x="20969" y="21317"/>
                  </a:lnTo>
                  <a:lnTo>
                    <a:pt x="20566" y="21600"/>
                  </a:lnTo>
                  <a:lnTo>
                    <a:pt x="1034" y="21600"/>
                  </a:lnTo>
                  <a:lnTo>
                    <a:pt x="631" y="21317"/>
                  </a:lnTo>
                  <a:lnTo>
                    <a:pt x="303" y="20546"/>
                  </a:lnTo>
                  <a:lnTo>
                    <a:pt x="81" y="19401"/>
                  </a:lnTo>
                  <a:lnTo>
                    <a:pt x="0" y="18000"/>
                  </a:lnTo>
                  <a:lnTo>
                    <a:pt x="0" y="3600"/>
                  </a:lnTo>
                  <a:lnTo>
                    <a:pt x="81" y="2199"/>
                  </a:lnTo>
                  <a:lnTo>
                    <a:pt x="303" y="1054"/>
                  </a:lnTo>
                  <a:lnTo>
                    <a:pt x="631" y="283"/>
                  </a:lnTo>
                  <a:lnTo>
                    <a:pt x="1034" y="0"/>
                  </a:lnTo>
                  <a:close/>
                </a:path>
              </a:pathLst>
            </a:custGeom>
            <a:noFill/>
            <a:ln w="38100" cap="flat">
              <a:solidFill>
                <a:srgbClr val="FF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405" name="Kształt"/>
            <p:cNvSpPr/>
            <p:nvPr/>
          </p:nvSpPr>
          <p:spPr>
            <a:xfrm>
              <a:off x="204786" y="3182009"/>
              <a:ext cx="1174752" cy="3873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87" y="0"/>
                  </a:moveTo>
                  <a:lnTo>
                    <a:pt x="20413" y="0"/>
                  </a:lnTo>
                  <a:lnTo>
                    <a:pt x="20875" y="283"/>
                  </a:lnTo>
                  <a:lnTo>
                    <a:pt x="21252" y="1054"/>
                  </a:lnTo>
                  <a:lnTo>
                    <a:pt x="21507" y="2199"/>
                  </a:lnTo>
                  <a:lnTo>
                    <a:pt x="21600" y="3600"/>
                  </a:lnTo>
                  <a:lnTo>
                    <a:pt x="21600" y="18000"/>
                  </a:lnTo>
                  <a:lnTo>
                    <a:pt x="21507" y="19401"/>
                  </a:lnTo>
                  <a:lnTo>
                    <a:pt x="21252" y="20546"/>
                  </a:lnTo>
                  <a:lnTo>
                    <a:pt x="20875" y="21317"/>
                  </a:lnTo>
                  <a:lnTo>
                    <a:pt x="20413" y="21600"/>
                  </a:lnTo>
                  <a:lnTo>
                    <a:pt x="1187" y="21600"/>
                  </a:lnTo>
                  <a:lnTo>
                    <a:pt x="725" y="21317"/>
                  </a:lnTo>
                  <a:lnTo>
                    <a:pt x="348" y="20546"/>
                  </a:lnTo>
                  <a:lnTo>
                    <a:pt x="93" y="19401"/>
                  </a:lnTo>
                  <a:lnTo>
                    <a:pt x="0" y="18000"/>
                  </a:lnTo>
                  <a:lnTo>
                    <a:pt x="0" y="3600"/>
                  </a:lnTo>
                  <a:lnTo>
                    <a:pt x="93" y="2199"/>
                  </a:lnTo>
                  <a:lnTo>
                    <a:pt x="348" y="1054"/>
                  </a:lnTo>
                  <a:lnTo>
                    <a:pt x="725" y="283"/>
                  </a:lnTo>
                  <a:lnTo>
                    <a:pt x="1187" y="0"/>
                  </a:lnTo>
                  <a:close/>
                </a:path>
              </a:pathLst>
            </a:custGeom>
            <a:noFill/>
            <a:ln w="38100" cap="flat">
              <a:solidFill>
                <a:srgbClr val="FF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407" name="MODEL DK – REZULTATY SĄ NA…"/>
          <p:cNvSpPr txBox="1">
            <a:spLocks noGrp="1"/>
          </p:cNvSpPr>
          <p:nvPr>
            <p:ph type="title" idx="4294967295"/>
          </p:nvPr>
        </p:nvSpPr>
        <p:spPr>
          <a:xfrm>
            <a:off x="390524" y="203200"/>
            <a:ext cx="7762875" cy="1033462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algn="ctr">
              <a:lnSpc>
                <a:spcPts val="3800"/>
              </a:lnSpc>
              <a:defRPr sz="3600">
                <a:solidFill>
                  <a:srgbClr val="002060"/>
                </a:solidFill>
                <a:latin typeface="Carlito"/>
                <a:ea typeface="Carlito"/>
                <a:cs typeface="Carlito"/>
                <a:sym typeface="Carlito"/>
              </a:defRPr>
            </a:pPr>
            <a:r>
              <a:rPr sz="2400" dirty="0"/>
              <a:t>MODEL DK – REZULTATY SĄ NA</a:t>
            </a:r>
          </a:p>
          <a:p>
            <a:pPr algn="ctr">
              <a:lnSpc>
                <a:spcPts val="3800"/>
              </a:lnSpc>
              <a:defRPr sz="3600">
                <a:solidFill>
                  <a:srgbClr val="002060"/>
                </a:solidFill>
                <a:latin typeface="Carlito"/>
                <a:ea typeface="Carlito"/>
                <a:cs typeface="Carlito"/>
                <a:sym typeface="Carlito"/>
              </a:defRPr>
            </a:pPr>
            <a:r>
              <a:rPr sz="2400" dirty="0" smtClean="0"/>
              <a:t>WYDRUKACH</a:t>
            </a:r>
            <a:r>
              <a:rPr lang="pl-PL" sz="2400" dirty="0" smtClean="0"/>
              <a:t> </a:t>
            </a:r>
            <a:r>
              <a:rPr lang="pl-PL" dirty="0" smtClean="0"/>
              <a:t>– </a:t>
            </a:r>
            <a:r>
              <a:rPr lang="pl-PL" sz="2000" dirty="0" smtClean="0"/>
              <a:t>kwalifikacja EKA.04</a:t>
            </a:r>
            <a:endParaRPr sz="2000" dirty="0">
              <a:latin typeface="Arial"/>
              <a:ea typeface="Arial"/>
              <a:cs typeface="Arial"/>
              <a:sym typeface="Arial"/>
            </a:endParaRPr>
          </a:p>
          <a:p>
            <a:pPr>
              <a:lnSpc>
                <a:spcPts val="3800"/>
              </a:lnSpc>
              <a:defRPr sz="3600">
                <a:solidFill>
                  <a:srgbClr val="002060"/>
                </a:solidFill>
                <a:latin typeface="Carlito"/>
                <a:ea typeface="Carlito"/>
                <a:cs typeface="Carlito"/>
                <a:sym typeface="Carlito"/>
              </a:defRPr>
            </a:pPr>
            <a:r>
              <a:rPr sz="2000" dirty="0">
                <a:latin typeface="Arial"/>
                <a:ea typeface="Arial"/>
                <a:cs typeface="Arial"/>
                <a:sym typeface="Arial"/>
              </a:rPr>
              <a:t>Na </a:t>
            </a:r>
            <a:r>
              <a:rPr sz="2000" dirty="0" err="1">
                <a:latin typeface="Arial"/>
                <a:ea typeface="Arial"/>
                <a:cs typeface="Arial"/>
                <a:sym typeface="Arial"/>
              </a:rPr>
              <a:t>ostatniej</a:t>
            </a:r>
            <a:r>
              <a:rPr sz="20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sz="2000" dirty="0" err="1">
                <a:latin typeface="Arial"/>
                <a:ea typeface="Arial"/>
                <a:cs typeface="Arial"/>
                <a:sym typeface="Arial"/>
              </a:rPr>
              <a:t>stronie</a:t>
            </a:r>
            <a:r>
              <a:rPr sz="20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sz="2000" dirty="0" err="1">
                <a:latin typeface="Arial"/>
                <a:ea typeface="Arial"/>
                <a:cs typeface="Arial"/>
                <a:sym typeface="Arial"/>
              </a:rPr>
              <a:t>znajduje</a:t>
            </a:r>
            <a:r>
              <a:rPr sz="20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sz="2000" dirty="0" err="1">
                <a:latin typeface="Arial"/>
                <a:ea typeface="Arial"/>
                <a:cs typeface="Arial"/>
                <a:sym typeface="Arial"/>
              </a:rPr>
              <a:t>się</a:t>
            </a:r>
            <a:r>
              <a:rPr sz="20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sz="2000" dirty="0" err="1">
                <a:latin typeface="Arial"/>
                <a:ea typeface="Arial"/>
                <a:cs typeface="Arial"/>
                <a:sym typeface="Arial"/>
              </a:rPr>
              <a:t>tabela</a:t>
            </a:r>
            <a:endParaRPr sz="2000" dirty="0"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1653183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Tytuł 1"/>
          <p:cNvSpPr txBox="1">
            <a:spLocks noGrp="1"/>
          </p:cNvSpPr>
          <p:nvPr>
            <p:ph type="title"/>
          </p:nvPr>
        </p:nvSpPr>
        <p:spPr>
          <a:xfrm>
            <a:off x="466678" y="475861"/>
            <a:ext cx="7773339" cy="87707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/>
            </a:lvl1pPr>
          </a:lstStyle>
          <a:p>
            <a:pPr algn="ctr"/>
            <a:r>
              <a:rPr lang="pl-PL" sz="24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Unieważnienia egzaminu</a:t>
            </a:r>
            <a:endParaRPr sz="24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5" name="Symbol zastępczy numeru slajdu 8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31</a:t>
            </a:fld>
            <a:endParaRPr dirty="0"/>
          </a:p>
        </p:txBody>
      </p:sp>
      <p:sp>
        <p:nvSpPr>
          <p:cNvPr id="246" name="Symbol zastępczy zawartości 2"/>
          <p:cNvSpPr txBox="1">
            <a:spLocks noGrp="1"/>
          </p:cNvSpPr>
          <p:nvPr>
            <p:ph type="body" idx="4294967295"/>
          </p:nvPr>
        </p:nvSpPr>
        <p:spPr>
          <a:xfrm>
            <a:off x="466678" y="1567543"/>
            <a:ext cx="8420147" cy="5160282"/>
          </a:xfrm>
          <a:prstGeom prst="rect">
            <a:avLst/>
          </a:prstGeom>
        </p:spPr>
        <p:txBody>
          <a:bodyPr lIns="34289" tIns="34289" rIns="34289" bIns="34289">
            <a:noAutofit/>
          </a:bodyPr>
          <a:lstStyle/>
          <a:p>
            <a:pPr marL="0" indent="0" algn="just" defTabSz="841247">
              <a:lnSpc>
                <a:spcPct val="120000"/>
              </a:lnSpc>
              <a:spcBef>
                <a:spcPts val="500"/>
              </a:spcBef>
              <a:buClr>
                <a:srgbClr val="000000"/>
              </a:buClr>
              <a:buSzTx/>
              <a:buFont typeface="Arial"/>
              <a:buNone/>
              <a:defRPr sz="2208">
                <a:solidFill>
                  <a:srgbClr val="002060"/>
                </a:solidFill>
              </a:defRPr>
            </a:pPr>
            <a:r>
              <a:rPr lang="pl-PL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sz="20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Jeżeli zdający:</a:t>
            </a:r>
            <a:endParaRPr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43904" indent="0" defTabSz="841247">
              <a:lnSpc>
                <a:spcPct val="120000"/>
              </a:lnSpc>
              <a:spcBef>
                <a:spcPts val="900"/>
              </a:spcBef>
              <a:buClr>
                <a:srgbClr val="000000"/>
              </a:buClr>
              <a:buNone/>
              <a:defRPr sz="1840">
                <a:solidFill>
                  <a:srgbClr val="002060"/>
                </a:solidFill>
              </a:defRPr>
            </a:pPr>
            <a:r>
              <a:rPr lang="pl-PL" sz="20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- </a:t>
            </a:r>
            <a:r>
              <a:rPr sz="2000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niesamodzielnie</a:t>
            </a:r>
            <a:r>
              <a:rPr sz="20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wykonuje zadanie egzaminacyjne (art.44zzzp pkt.1)</a:t>
            </a:r>
          </a:p>
          <a:p>
            <a:pPr marL="243904" indent="0" defTabSz="841247">
              <a:lnSpc>
                <a:spcPct val="120000"/>
              </a:lnSpc>
              <a:spcBef>
                <a:spcPts val="900"/>
              </a:spcBef>
              <a:buClr>
                <a:srgbClr val="000000"/>
              </a:buClr>
              <a:buNone/>
              <a:defRPr sz="1840">
                <a:solidFill>
                  <a:srgbClr val="002060"/>
                </a:solidFill>
              </a:defRPr>
            </a:pPr>
            <a:r>
              <a:rPr lang="pl-PL" sz="20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sz="2000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wniósł</a:t>
            </a:r>
            <a:r>
              <a:rPr sz="20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lub korzysta w </a:t>
            </a:r>
            <a:r>
              <a:rPr sz="2000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sali</a:t>
            </a:r>
            <a:r>
              <a:rPr sz="20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 urządzeń </a:t>
            </a:r>
            <a:r>
              <a:rPr sz="2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telekomunikacyjnych</a:t>
            </a:r>
            <a:r>
              <a:rPr sz="20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‎‎</a:t>
            </a:r>
            <a:r>
              <a:rPr lang="pl-PL" sz="20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lub</a:t>
            </a:r>
            <a:r>
              <a:rPr sz="20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materiałów</a:t>
            </a:r>
            <a:r>
              <a:rPr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sz="20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przyborów</a:t>
            </a:r>
            <a:r>
              <a:rPr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ni</a:t>
            </a:r>
            <a:r>
              <a:rPr lang="pl-PL" sz="2000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edozwolonych</a:t>
            </a:r>
            <a:r>
              <a:rPr lang="pl-PL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(art.44zzzp </a:t>
            </a:r>
            <a:r>
              <a:rPr lang="pl-PL" sz="20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pkt.2)</a:t>
            </a:r>
            <a:endParaRPr lang="pl-PL"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49746" lvl="2" indent="0" defTabSz="841247">
              <a:lnSpc>
                <a:spcPct val="120000"/>
              </a:lnSpc>
              <a:spcBef>
                <a:spcPts val="500"/>
              </a:spcBef>
              <a:buClr>
                <a:srgbClr val="000000"/>
              </a:buClr>
              <a:buNone/>
              <a:defRPr sz="1840">
                <a:solidFill>
                  <a:srgbClr val="002060"/>
                </a:solidFill>
              </a:defRPr>
            </a:pPr>
            <a:r>
              <a:rPr lang="pl-PL" sz="20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- </a:t>
            </a:r>
            <a:r>
              <a:rPr sz="2000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zakłóca</a:t>
            </a:r>
            <a:r>
              <a:rPr sz="20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prawidłowy ‎przebieg egzaminu w sposób utrudniający pracę pozostałym zdającym, </a:t>
            </a:r>
            <a:r>
              <a:rPr sz="20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 </a:t>
            </a:r>
            <a:r>
              <a:rPr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szczególności, gdy narusza przepisy bezpieczeństwa i higieny ‎pracy w sposób prowadzący do zagrożenia zdrowia </a:t>
            </a:r>
            <a:r>
              <a:rPr sz="2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lub</a:t>
            </a:r>
            <a:r>
              <a:rPr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życia</a:t>
            </a:r>
            <a:r>
              <a:rPr sz="20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(art.44zzzp pkt.3)</a:t>
            </a:r>
            <a:endParaRPr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84709" algn="just" defTabSz="841247">
              <a:lnSpc>
                <a:spcPct val="120000"/>
              </a:lnSpc>
              <a:spcBef>
                <a:spcPts val="500"/>
              </a:spcBef>
              <a:buClr>
                <a:srgbClr val="000000"/>
              </a:buClr>
              <a:buSzTx/>
              <a:buFont typeface="Arial"/>
              <a:buNone/>
              <a:defRPr sz="2208">
                <a:solidFill>
                  <a:srgbClr val="002060"/>
                </a:solidFill>
              </a:defRPr>
            </a:pPr>
            <a:r>
              <a:rPr sz="2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przewodniczący ZN kontaktuje się z PZE, który przerywa zdającemu </a:t>
            </a:r>
            <a:r>
              <a:rPr sz="20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egzamin</a:t>
            </a:r>
            <a:r>
              <a:rPr sz="2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sz="2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sz="20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unieważnia jego </a:t>
            </a:r>
            <a:r>
              <a:rPr sz="20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część</a:t>
            </a:r>
            <a:r>
              <a:rPr sz="2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b="1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pisemną</a:t>
            </a:r>
            <a:endParaRPr sz="20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6362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Wydanie świadectw…"/>
          <p:cNvSpPr txBox="1"/>
          <p:nvPr/>
        </p:nvSpPr>
        <p:spPr>
          <a:xfrm>
            <a:off x="106681" y="788215"/>
            <a:ext cx="7162800" cy="38600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ts val="3500"/>
              </a:lnSpc>
              <a:spcBef>
                <a:spcPts val="100"/>
              </a:spcBef>
              <a:defRPr sz="3000"/>
            </a:pPr>
            <a:r>
              <a:rPr lang="pl-PL" dirty="0" smtClean="0"/>
              <a:t>Termin ogłoszenia wyników</a:t>
            </a:r>
          </a:p>
          <a:p>
            <a:pPr algn="ctr">
              <a:lnSpc>
                <a:spcPts val="3500"/>
              </a:lnSpc>
              <a:spcBef>
                <a:spcPts val="100"/>
              </a:spcBef>
              <a:defRPr sz="3000"/>
            </a:pPr>
            <a:r>
              <a:rPr lang="pl-PL" b="1" dirty="0" smtClean="0">
                <a:solidFill>
                  <a:srgbClr val="FF0000"/>
                </a:solidFill>
              </a:rPr>
              <a:t>29 sierpnia 2025 roku.</a:t>
            </a:r>
          </a:p>
          <a:p>
            <a:pPr algn="ctr">
              <a:lnSpc>
                <a:spcPts val="3500"/>
              </a:lnSpc>
              <a:spcBef>
                <a:spcPts val="100"/>
              </a:spcBef>
              <a:defRPr sz="3000"/>
            </a:pPr>
            <a:endParaRPr lang="pl-PL" b="1" dirty="0" smtClean="0">
              <a:solidFill>
                <a:srgbClr val="FF0000"/>
              </a:solidFill>
            </a:endParaRPr>
          </a:p>
          <a:p>
            <a:pPr algn="ctr">
              <a:lnSpc>
                <a:spcPts val="3500"/>
              </a:lnSpc>
              <a:spcBef>
                <a:spcPts val="100"/>
              </a:spcBef>
              <a:defRPr sz="3000"/>
            </a:pPr>
            <a:r>
              <a:rPr lang="pl-PL" dirty="0" smtClean="0"/>
              <a:t>Termin przekazania certyfikatów</a:t>
            </a:r>
            <a:endParaRPr dirty="0">
              <a:solidFill>
                <a:srgbClr val="FF0000"/>
              </a:solidFill>
            </a:endParaRPr>
          </a:p>
          <a:p>
            <a:pPr algn="ctr">
              <a:lnSpc>
                <a:spcPts val="3500"/>
              </a:lnSpc>
              <a:defRPr sz="3000"/>
            </a:pPr>
            <a:r>
              <a:rPr dirty="0" smtClean="0"/>
              <a:t> </a:t>
            </a:r>
            <a:r>
              <a:rPr dirty="0" err="1" smtClean="0"/>
              <a:t>kwalifikacj</a:t>
            </a:r>
            <a:r>
              <a:rPr lang="pl-PL" dirty="0" smtClean="0"/>
              <a:t>i</a:t>
            </a:r>
            <a:r>
              <a:rPr dirty="0" smtClean="0"/>
              <a:t> </a:t>
            </a:r>
            <a:r>
              <a:rPr dirty="0" err="1" smtClean="0"/>
              <a:t>zawod</a:t>
            </a:r>
            <a:r>
              <a:rPr lang="pl-PL" dirty="0" smtClean="0"/>
              <a:t>owych</a:t>
            </a:r>
            <a:r>
              <a:rPr dirty="0" smtClean="0"/>
              <a:t>:</a:t>
            </a:r>
            <a:endParaRPr dirty="0"/>
          </a:p>
          <a:p>
            <a:pPr algn="ctr">
              <a:spcBef>
                <a:spcPts val="500"/>
              </a:spcBef>
              <a:defRPr sz="3000"/>
            </a:pPr>
            <a:r>
              <a:rPr lang="pl-PL" b="1" dirty="0">
                <a:solidFill>
                  <a:srgbClr val="FF0000"/>
                </a:solidFill>
              </a:rPr>
              <a:t>d</a:t>
            </a:r>
            <a:r>
              <a:rPr lang="pl-PL" b="1" dirty="0" smtClean="0">
                <a:solidFill>
                  <a:srgbClr val="FF0000"/>
                </a:solidFill>
              </a:rPr>
              <a:t>o 8 września</a:t>
            </a:r>
            <a:r>
              <a:rPr b="1" dirty="0" smtClean="0">
                <a:solidFill>
                  <a:srgbClr val="FF0000"/>
                </a:solidFill>
              </a:rPr>
              <a:t> 202</a:t>
            </a:r>
            <a:r>
              <a:rPr lang="pl-PL" b="1" dirty="0">
                <a:solidFill>
                  <a:srgbClr val="FF0000"/>
                </a:solidFill>
              </a:rPr>
              <a:t>5</a:t>
            </a:r>
            <a:r>
              <a:rPr b="1" dirty="0" smtClean="0">
                <a:solidFill>
                  <a:srgbClr val="FF0000"/>
                </a:solidFill>
              </a:rPr>
              <a:t> </a:t>
            </a:r>
            <a:r>
              <a:rPr b="1" dirty="0" err="1" smtClean="0">
                <a:solidFill>
                  <a:srgbClr val="FF0000"/>
                </a:solidFill>
              </a:rPr>
              <a:t>roku</a:t>
            </a:r>
            <a:r>
              <a:rPr lang="pl-PL" b="1" dirty="0" smtClean="0">
                <a:solidFill>
                  <a:srgbClr val="FF0000"/>
                </a:solidFill>
              </a:rPr>
              <a:t>.</a:t>
            </a:r>
          </a:p>
          <a:p>
            <a:pPr algn="ctr">
              <a:spcBef>
                <a:spcPts val="500"/>
              </a:spcBef>
              <a:defRPr sz="3000"/>
            </a:pPr>
            <a:endParaRPr lang="pl-PL" b="1" dirty="0" smtClean="0">
              <a:solidFill>
                <a:srgbClr val="FF0000"/>
              </a:solidFill>
            </a:endParaRPr>
          </a:p>
          <a:p>
            <a:pPr algn="ctr">
              <a:spcBef>
                <a:spcPts val="500"/>
              </a:spcBef>
              <a:defRPr sz="3000"/>
            </a:pPr>
            <a:endParaRPr b="1" dirty="0">
              <a:solidFill>
                <a:srgbClr val="FF0000"/>
              </a:solidFill>
            </a:endParaRPr>
          </a:p>
        </p:txBody>
      </p:sp>
      <p:sp>
        <p:nvSpPr>
          <p:cNvPr id="431" name="Wydanie dyplomów…"/>
          <p:cNvSpPr txBox="1"/>
          <p:nvPr/>
        </p:nvSpPr>
        <p:spPr>
          <a:xfrm>
            <a:off x="1874519" y="3962400"/>
            <a:ext cx="5394962" cy="4898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algn="ctr">
              <a:lnSpc>
                <a:spcPts val="3500"/>
              </a:lnSpc>
              <a:spcBef>
                <a:spcPts val="100"/>
              </a:spcBef>
            </a:pPr>
            <a:endParaRPr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Informacje na stronie"/>
          <p:cNvSpPr txBox="1">
            <a:spLocks noGrp="1"/>
          </p:cNvSpPr>
          <p:nvPr>
            <p:ph type="title" idx="4294967295"/>
          </p:nvPr>
        </p:nvSpPr>
        <p:spPr>
          <a:xfrm>
            <a:off x="-1" y="2197100"/>
            <a:ext cx="3996267" cy="452438"/>
          </a:xfrm>
          <a:prstGeom prst="rect">
            <a:avLst/>
          </a:prstGeom>
        </p:spPr>
        <p:txBody>
          <a:bodyPr>
            <a:normAutofit fontScale="90000"/>
          </a:bodyPr>
          <a:lstStyle>
            <a:lvl1pPr indent="12700">
              <a:spcBef>
                <a:spcPts val="100"/>
              </a:spcBef>
              <a:def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b="1" dirty="0" err="1"/>
              <a:t>Informacje</a:t>
            </a:r>
            <a:r>
              <a:rPr b="1" dirty="0"/>
              <a:t> </a:t>
            </a:r>
            <a:r>
              <a:rPr b="1" dirty="0" err="1"/>
              <a:t>na</a:t>
            </a:r>
            <a:r>
              <a:rPr b="1" dirty="0"/>
              <a:t> </a:t>
            </a:r>
            <a:r>
              <a:rPr b="1" dirty="0" err="1"/>
              <a:t>stronie</a:t>
            </a:r>
            <a:endParaRPr b="1" dirty="0"/>
          </a:p>
        </p:txBody>
      </p:sp>
      <p:sp>
        <p:nvSpPr>
          <p:cNvPr id="434" name="http://www.oke.krakow.pl/…"/>
          <p:cNvSpPr txBox="1"/>
          <p:nvPr/>
        </p:nvSpPr>
        <p:spPr>
          <a:xfrm>
            <a:off x="482600" y="3175000"/>
            <a:ext cx="6192838" cy="9130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marL="342900" indent="-317500">
              <a:spcBef>
                <a:spcPts val="600"/>
              </a:spcBef>
              <a:buClr>
                <a:srgbClr val="330066"/>
              </a:buClr>
              <a:buSzPct val="70000"/>
              <a:buChar char="●"/>
              <a:tabLst>
                <a:tab pos="330200" algn="l"/>
                <a:tab pos="342900" algn="l"/>
              </a:tabLst>
              <a:defRPr sz="2800" u="sng">
                <a:solidFill>
                  <a:srgbClr val="0000FF"/>
                </a:solidFill>
              </a:defRPr>
            </a:pPr>
            <a:r>
              <a:rPr b="1" dirty="0">
                <a:solidFill>
                  <a:schemeClr val="tx1"/>
                </a:solidFill>
                <a:uFill>
                  <a:solidFill>
                    <a:srgbClr val="0000FF"/>
                  </a:solidFill>
                </a:uFill>
                <a:hlinkClick r:id="rId2"/>
              </a:rPr>
              <a:t>http://www.oke.krakow.pl/</a:t>
            </a:r>
          </a:p>
          <a:p>
            <a:pPr marL="342900" indent="-317500">
              <a:spcBef>
                <a:spcPts val="400"/>
              </a:spcBef>
              <a:buClr>
                <a:srgbClr val="330066"/>
              </a:buClr>
              <a:buSzPct val="70000"/>
              <a:buChar char="●"/>
              <a:tabLst>
                <a:tab pos="330200" algn="l"/>
                <a:tab pos="342900" algn="l"/>
              </a:tabLst>
              <a:defRPr sz="2800"/>
            </a:pPr>
            <a:r>
              <a:rPr b="1" u="sng" dirty="0" smtClean="0">
                <a:solidFill>
                  <a:schemeClr val="tx1"/>
                </a:solidFill>
                <a:uFill>
                  <a:solidFill>
                    <a:srgbClr val="0000FF"/>
                  </a:solidFill>
                </a:uFill>
                <a:hlinkClick r:id="rId3"/>
              </a:rPr>
              <a:t>http</a:t>
            </a:r>
            <a:r>
              <a:rPr b="1" u="sng" dirty="0">
                <a:solidFill>
                  <a:schemeClr val="tx1"/>
                </a:solidFill>
                <a:uFill>
                  <a:solidFill>
                    <a:srgbClr val="0000FF"/>
                  </a:solidFill>
                </a:uFill>
                <a:hlinkClick r:id="rId3"/>
              </a:rPr>
              <a:t>://www.zsht.pl/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66">
            <a:extLst>
              <a:ext uri="{FF2B5EF4-FFF2-40B4-BE49-F238E27FC236}">
                <a16:creationId xmlns:a16="http://schemas.microsoft.com/office/drawing/2014/main" id="{EFA5AF66-F428-4EBE-A3A8-9F827101F023}"/>
              </a:ext>
            </a:extLst>
          </p:cNvPr>
          <p:cNvSpPr txBox="1"/>
          <p:nvPr/>
        </p:nvSpPr>
        <p:spPr>
          <a:xfrm>
            <a:off x="608962" y="1273509"/>
            <a:ext cx="7337580" cy="38472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>
            <a:defPPr>
              <a:defRPr lang="en-US"/>
            </a:defPPr>
            <a:lvl1pPr>
              <a:lnSpc>
                <a:spcPts val="4000"/>
              </a:lnSpc>
              <a:defRPr sz="3600" b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en-US" sz="3000" dirty="0">
              <a:latin typeface="+mn-lt"/>
            </a:endParaRPr>
          </a:p>
        </p:txBody>
      </p:sp>
      <p:sp>
        <p:nvSpPr>
          <p:cNvPr id="3" name="Tytuł 3">
            <a:extLst>
              <a:ext uri="{FF2B5EF4-FFF2-40B4-BE49-F238E27FC236}">
                <a16:creationId xmlns:a16="http://schemas.microsoft.com/office/drawing/2014/main" id="{D415ED7C-DBBF-4501-87DA-2A2E93E2E739}"/>
              </a:ext>
            </a:extLst>
          </p:cNvPr>
          <p:cNvSpPr txBox="1">
            <a:spLocks/>
          </p:cNvSpPr>
          <p:nvPr/>
        </p:nvSpPr>
        <p:spPr>
          <a:xfrm>
            <a:off x="448324" y="1273715"/>
            <a:ext cx="6996620" cy="542925"/>
          </a:xfrm>
          <a:prstGeom prst="rect">
            <a:avLst/>
          </a:prstGeom>
          <a:solidFill>
            <a:schemeClr val="bg1"/>
          </a:solidFill>
        </p:spPr>
        <p:txBody>
          <a:bodyPr vert="horz" lIns="68580" tIns="34290" rIns="68580" bIns="3429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000" kern="1200" spc="-50" baseline="0">
                <a:solidFill>
                  <a:srgbClr val="002060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685800">
              <a:defRPr/>
            </a:pPr>
            <a:r>
              <a:rPr lang="pl-PL" sz="2700" spc="-38" dirty="0">
                <a:latin typeface="+mn-lt"/>
              </a:rPr>
              <a:t>Wniosek o termin dodatkowy</a:t>
            </a:r>
          </a:p>
        </p:txBody>
      </p:sp>
      <p:cxnSp>
        <p:nvCxnSpPr>
          <p:cNvPr id="4" name="Łącznik prosty ze strzałką 3">
            <a:extLst>
              <a:ext uri="{FF2B5EF4-FFF2-40B4-BE49-F238E27FC236}">
                <a16:creationId xmlns:a16="http://schemas.microsoft.com/office/drawing/2014/main" id="{F7E11DAE-C54B-42A4-8622-B7242C6B74D9}"/>
              </a:ext>
            </a:extLst>
          </p:cNvPr>
          <p:cNvCxnSpPr>
            <a:cxnSpLocks/>
          </p:cNvCxnSpPr>
          <p:nvPr/>
        </p:nvCxnSpPr>
        <p:spPr>
          <a:xfrm flipH="1">
            <a:off x="3610947" y="2843307"/>
            <a:ext cx="335687" cy="291779"/>
          </a:xfrm>
          <a:prstGeom prst="straightConnector1">
            <a:avLst/>
          </a:prstGeom>
          <a:noFill/>
          <a:ln w="57150" cap="flat" cmpd="sng" algn="ctr">
            <a:solidFill>
              <a:srgbClr val="C00000"/>
            </a:solidFill>
            <a:prstDash val="solid"/>
            <a:tailEnd type="triangle"/>
          </a:ln>
          <a:effectLst/>
        </p:spPr>
      </p:cxnSp>
      <p:pic>
        <p:nvPicPr>
          <p:cNvPr id="6" name="Obraz 5">
            <a:extLst>
              <a:ext uri="{FF2B5EF4-FFF2-40B4-BE49-F238E27FC236}">
                <a16:creationId xmlns:a16="http://schemas.microsoft.com/office/drawing/2014/main" id="{8F1AC752-54FB-497C-9C81-C481D35B72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977" y="1944316"/>
            <a:ext cx="3921807" cy="397309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8F1AC752-54FB-497C-9C81-C481D35B72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977" y="233265"/>
            <a:ext cx="6665007" cy="65220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167615982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Deklarację należy złożyć nie później niż na 4 miesiące  przed egzaminem"/>
          <p:cNvSpPr txBox="1">
            <a:spLocks noGrp="1"/>
          </p:cNvSpPr>
          <p:nvPr>
            <p:ph type="title" idx="4294967295"/>
          </p:nvPr>
        </p:nvSpPr>
        <p:spPr>
          <a:xfrm>
            <a:off x="0" y="609599"/>
            <a:ext cx="7200900" cy="1224917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30200" algn="ctr">
              <a:lnSpc>
                <a:spcPts val="2800"/>
              </a:lnSpc>
              <a:spcBef>
                <a:spcPts val="200"/>
              </a:spcBef>
              <a:defRPr sz="24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2400" dirty="0"/>
              <a:t/>
            </a:r>
            <a:br>
              <a:rPr sz="2400" dirty="0"/>
            </a:br>
            <a:r>
              <a:rPr sz="2400" dirty="0" err="1"/>
              <a:t>Deklarację</a:t>
            </a:r>
            <a:r>
              <a:rPr sz="2400" dirty="0"/>
              <a:t> </a:t>
            </a:r>
            <a:r>
              <a:rPr lang="pl-PL" sz="2400" dirty="0" smtClean="0"/>
              <a:t>do egzaminu </a:t>
            </a:r>
            <a:r>
              <a:rPr sz="2400" dirty="0" err="1" smtClean="0"/>
              <a:t>należy</a:t>
            </a:r>
            <a:r>
              <a:rPr sz="2400" dirty="0" smtClean="0"/>
              <a:t> </a:t>
            </a:r>
            <a:r>
              <a:rPr sz="2400" dirty="0"/>
              <a:t>złożyć nie później niż na 4 miesiące  przed egzaminem</a:t>
            </a:r>
          </a:p>
        </p:txBody>
      </p:sp>
      <p:sp>
        <p:nvSpPr>
          <p:cNvPr id="86" name="Uczeń składa deklarację dyrektorowi szkoły"/>
          <p:cNvSpPr txBox="1"/>
          <p:nvPr/>
        </p:nvSpPr>
        <p:spPr>
          <a:xfrm>
            <a:off x="457199" y="2679700"/>
            <a:ext cx="6332539" cy="368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marL="355600" indent="-342900">
              <a:spcBef>
                <a:spcPts val="100"/>
              </a:spcBef>
              <a:buSzPct val="69000"/>
              <a:buChar char="●"/>
              <a:tabLst>
                <a:tab pos="342900" algn="l"/>
                <a:tab pos="355600" algn="l"/>
                <a:tab pos="2349500" algn="l"/>
              </a:tabLst>
              <a:defRPr sz="2400"/>
            </a:lvl1pPr>
          </a:lstStyle>
          <a:p>
            <a:r>
              <a:rPr dirty="0" err="1"/>
              <a:t>Uczeń</a:t>
            </a:r>
            <a:r>
              <a:rPr dirty="0"/>
              <a:t> </a:t>
            </a:r>
            <a:r>
              <a:rPr dirty="0" err="1" smtClean="0"/>
              <a:t>składa</a:t>
            </a:r>
            <a:r>
              <a:rPr lang="pl-PL" dirty="0" smtClean="0"/>
              <a:t> </a:t>
            </a:r>
            <a:r>
              <a:rPr dirty="0" err="1" smtClean="0"/>
              <a:t>deklarację</a:t>
            </a:r>
            <a:r>
              <a:rPr dirty="0" smtClean="0"/>
              <a:t> </a:t>
            </a:r>
            <a:r>
              <a:rPr dirty="0" err="1"/>
              <a:t>dyrektorowi</a:t>
            </a:r>
            <a:r>
              <a:rPr dirty="0"/>
              <a:t> </a:t>
            </a:r>
            <a:r>
              <a:rPr dirty="0" err="1"/>
              <a:t>szkoły</a:t>
            </a:r>
            <a:endParaRPr dirty="0"/>
          </a:p>
        </p:txBody>
      </p:sp>
      <p:sp>
        <p:nvSpPr>
          <p:cNvPr id="87" name="●"/>
          <p:cNvSpPr txBox="1"/>
          <p:nvPr/>
        </p:nvSpPr>
        <p:spPr>
          <a:xfrm>
            <a:off x="495300" y="3893184"/>
            <a:ext cx="153988" cy="241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indent="12700">
              <a:spcBef>
                <a:spcPts val="100"/>
              </a:spcBef>
              <a:defRPr sz="1600"/>
            </a:lvl1pPr>
          </a:lstStyle>
          <a:p>
            <a:r>
              <a:rPr dirty="0"/>
              <a:t>●</a:t>
            </a:r>
          </a:p>
        </p:txBody>
      </p:sp>
      <p:sp>
        <p:nvSpPr>
          <p:cNvPr id="88" name="Absolwent składa deklarację dyrektorowi szkoły, którą  ukończył. W przypadku likwidacji lub przekształcenia  szkoły albo likwidacji w szkole kształcenia w danym  zawodzie, absolwent składa deklarację dyrektorowi OKE,  właściwej ze względu na miejsce zamieszkania tego  absolwenta."/>
          <p:cNvSpPr txBox="1"/>
          <p:nvPr/>
        </p:nvSpPr>
        <p:spPr>
          <a:xfrm>
            <a:off x="838200" y="3538218"/>
            <a:ext cx="7734300" cy="17887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indent="12700">
              <a:lnSpc>
                <a:spcPts val="2800"/>
              </a:lnSpc>
              <a:spcBef>
                <a:spcPts val="200"/>
              </a:spcBef>
              <a:defRPr sz="2400"/>
            </a:lvl1pPr>
          </a:lstStyle>
          <a:p>
            <a:r>
              <a:rPr dirty="0" err="1"/>
              <a:t>Absolwent</a:t>
            </a:r>
            <a:r>
              <a:rPr dirty="0"/>
              <a:t> </a:t>
            </a:r>
            <a:r>
              <a:rPr dirty="0" err="1"/>
              <a:t>składa</a:t>
            </a:r>
            <a:r>
              <a:rPr dirty="0"/>
              <a:t> </a:t>
            </a:r>
            <a:r>
              <a:rPr dirty="0" err="1"/>
              <a:t>deklarację</a:t>
            </a:r>
            <a:r>
              <a:rPr dirty="0"/>
              <a:t> </a:t>
            </a:r>
            <a:r>
              <a:rPr dirty="0" err="1"/>
              <a:t>dyrektorowi</a:t>
            </a:r>
            <a:r>
              <a:rPr dirty="0"/>
              <a:t> </a:t>
            </a:r>
            <a:r>
              <a:rPr dirty="0" err="1"/>
              <a:t>szkoły</a:t>
            </a:r>
            <a:r>
              <a:rPr dirty="0"/>
              <a:t>, </a:t>
            </a:r>
            <a:r>
              <a:rPr dirty="0" err="1"/>
              <a:t>którą</a:t>
            </a:r>
            <a:r>
              <a:rPr dirty="0"/>
              <a:t>  </a:t>
            </a:r>
            <a:r>
              <a:rPr dirty="0" err="1"/>
              <a:t>ukończył</a:t>
            </a:r>
            <a:r>
              <a:rPr dirty="0"/>
              <a:t>. W </a:t>
            </a:r>
            <a:r>
              <a:rPr dirty="0" err="1"/>
              <a:t>przypadku</a:t>
            </a:r>
            <a:r>
              <a:rPr dirty="0"/>
              <a:t> </a:t>
            </a:r>
            <a:r>
              <a:rPr dirty="0" err="1"/>
              <a:t>likwidacji</a:t>
            </a:r>
            <a:r>
              <a:rPr dirty="0"/>
              <a:t> </a:t>
            </a:r>
            <a:r>
              <a:rPr dirty="0" err="1"/>
              <a:t>lub</a:t>
            </a:r>
            <a:r>
              <a:rPr dirty="0"/>
              <a:t> </a:t>
            </a:r>
            <a:r>
              <a:rPr dirty="0" err="1"/>
              <a:t>przekształcenia</a:t>
            </a:r>
            <a:r>
              <a:rPr dirty="0"/>
              <a:t>  </a:t>
            </a:r>
            <a:r>
              <a:rPr dirty="0" err="1"/>
              <a:t>szkoły</a:t>
            </a:r>
            <a:r>
              <a:rPr dirty="0"/>
              <a:t> </a:t>
            </a:r>
            <a:r>
              <a:rPr dirty="0" err="1"/>
              <a:t>albo</a:t>
            </a:r>
            <a:r>
              <a:rPr dirty="0"/>
              <a:t> </a:t>
            </a:r>
            <a:r>
              <a:rPr dirty="0" err="1"/>
              <a:t>likwidacji</a:t>
            </a:r>
            <a:r>
              <a:rPr dirty="0"/>
              <a:t> w </a:t>
            </a:r>
            <a:r>
              <a:rPr dirty="0" err="1"/>
              <a:t>szkole</a:t>
            </a:r>
            <a:r>
              <a:rPr dirty="0"/>
              <a:t> </a:t>
            </a:r>
            <a:r>
              <a:rPr dirty="0" err="1"/>
              <a:t>kształcenia</a:t>
            </a:r>
            <a:r>
              <a:rPr dirty="0"/>
              <a:t> w </a:t>
            </a:r>
            <a:r>
              <a:rPr dirty="0" err="1"/>
              <a:t>danym</a:t>
            </a:r>
            <a:r>
              <a:rPr dirty="0"/>
              <a:t>  </a:t>
            </a:r>
            <a:r>
              <a:rPr dirty="0" err="1"/>
              <a:t>zawodzie</a:t>
            </a:r>
            <a:r>
              <a:rPr dirty="0"/>
              <a:t>, </a:t>
            </a:r>
            <a:r>
              <a:rPr dirty="0" err="1"/>
              <a:t>absolwent</a:t>
            </a:r>
            <a:r>
              <a:rPr dirty="0"/>
              <a:t> </a:t>
            </a:r>
            <a:r>
              <a:rPr dirty="0" err="1"/>
              <a:t>składa</a:t>
            </a:r>
            <a:r>
              <a:rPr dirty="0"/>
              <a:t> </a:t>
            </a:r>
            <a:r>
              <a:rPr dirty="0" err="1"/>
              <a:t>deklarację</a:t>
            </a:r>
            <a:r>
              <a:rPr dirty="0"/>
              <a:t> </a:t>
            </a:r>
            <a:r>
              <a:rPr dirty="0" err="1"/>
              <a:t>dyrektorowi</a:t>
            </a:r>
            <a:r>
              <a:rPr dirty="0"/>
              <a:t> OKE,  </a:t>
            </a:r>
            <a:r>
              <a:rPr dirty="0" err="1"/>
              <a:t>właściwej</a:t>
            </a:r>
            <a:r>
              <a:rPr dirty="0"/>
              <a:t> </a:t>
            </a:r>
            <a:r>
              <a:rPr dirty="0" err="1"/>
              <a:t>ze</a:t>
            </a:r>
            <a:r>
              <a:rPr dirty="0"/>
              <a:t> </a:t>
            </a:r>
            <a:r>
              <a:rPr dirty="0" err="1"/>
              <a:t>względu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miejsce</a:t>
            </a:r>
            <a:r>
              <a:rPr dirty="0"/>
              <a:t> </a:t>
            </a:r>
            <a:r>
              <a:rPr dirty="0" err="1"/>
              <a:t>zamieszkania</a:t>
            </a:r>
            <a:r>
              <a:rPr dirty="0"/>
              <a:t> </a:t>
            </a:r>
            <a:r>
              <a:rPr dirty="0" err="1"/>
              <a:t>tego</a:t>
            </a:r>
            <a:r>
              <a:rPr dirty="0"/>
              <a:t>  </a:t>
            </a:r>
            <a:r>
              <a:rPr dirty="0" err="1"/>
              <a:t>absolwenta</a:t>
            </a:r>
            <a:r>
              <a:rPr dirty="0"/>
              <a:t>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●"/>
          <p:cNvSpPr txBox="1"/>
          <p:nvPr/>
        </p:nvSpPr>
        <p:spPr>
          <a:xfrm>
            <a:off x="173986" y="1110119"/>
            <a:ext cx="153988" cy="241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indent="12700">
              <a:spcBef>
                <a:spcPts val="100"/>
              </a:spcBef>
              <a:defRPr sz="1600">
                <a:solidFill>
                  <a:srgbClr val="330066"/>
                </a:solidFill>
              </a:defRPr>
            </a:lvl1pPr>
          </a:lstStyle>
          <a:p>
            <a:r>
              <a:rPr dirty="0"/>
              <a:t>●</a:t>
            </a:r>
          </a:p>
        </p:txBody>
      </p:sp>
      <p:sp>
        <p:nvSpPr>
          <p:cNvPr id="91" name="Zdający, który zdał egzamin otrzymuje świadectwo  potwierdzające kwalifikację w zawodzie wydane przez  okręgową komisję egzaminacyjną."/>
          <p:cNvSpPr txBox="1">
            <a:spLocks noGrp="1"/>
          </p:cNvSpPr>
          <p:nvPr>
            <p:ph type="title" idx="4294967295"/>
          </p:nvPr>
        </p:nvSpPr>
        <p:spPr>
          <a:xfrm>
            <a:off x="572294" y="983926"/>
            <a:ext cx="6593568" cy="1324947"/>
          </a:xfrm>
          <a:prstGeom prst="rect">
            <a:avLst/>
          </a:prstGeom>
        </p:spPr>
        <p:txBody>
          <a:bodyPr>
            <a:noAutofit/>
          </a:bodyPr>
          <a:lstStyle>
            <a:lvl1pPr indent="12700">
              <a:lnSpc>
                <a:spcPts val="2800"/>
              </a:lnSpc>
              <a:spcBef>
                <a:spcPts val="200"/>
              </a:spcBef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algn="l"/>
            <a:r>
              <a:rPr sz="2000" dirty="0" err="1"/>
              <a:t>Zdający</a:t>
            </a:r>
            <a:r>
              <a:rPr sz="2000" dirty="0"/>
              <a:t>, </a:t>
            </a:r>
            <a:r>
              <a:rPr sz="2000" dirty="0" err="1"/>
              <a:t>który</a:t>
            </a:r>
            <a:r>
              <a:rPr sz="2000" dirty="0"/>
              <a:t> </a:t>
            </a:r>
            <a:r>
              <a:rPr sz="2000" dirty="0" err="1"/>
              <a:t>zdał</a:t>
            </a:r>
            <a:r>
              <a:rPr sz="2000" dirty="0"/>
              <a:t> </a:t>
            </a:r>
            <a:r>
              <a:rPr sz="2000" dirty="0" err="1"/>
              <a:t>egzamin</a:t>
            </a:r>
            <a:r>
              <a:rPr sz="2000" dirty="0"/>
              <a:t> </a:t>
            </a:r>
            <a:r>
              <a:rPr sz="2000" dirty="0" err="1"/>
              <a:t>otrzymuje</a:t>
            </a:r>
            <a:r>
              <a:rPr sz="2000" dirty="0"/>
              <a:t> </a:t>
            </a:r>
            <a:r>
              <a:rPr lang="pl-PL" sz="2000" b="1" dirty="0" smtClean="0"/>
              <a:t>CERTYFIKAT</a:t>
            </a:r>
            <a:r>
              <a:rPr lang="pl-PL" sz="2000" dirty="0" smtClean="0"/>
              <a:t> </a:t>
            </a:r>
            <a:r>
              <a:rPr sz="2000" dirty="0" err="1" smtClean="0"/>
              <a:t>kwalifikacj</a:t>
            </a:r>
            <a:r>
              <a:rPr lang="pl-PL" sz="2000" dirty="0" smtClean="0"/>
              <a:t>i </a:t>
            </a:r>
            <a:r>
              <a:rPr sz="2000" dirty="0" err="1" smtClean="0"/>
              <a:t>zawod</a:t>
            </a:r>
            <a:r>
              <a:rPr lang="pl-PL" sz="2000" dirty="0" smtClean="0"/>
              <a:t>owej</a:t>
            </a:r>
            <a:r>
              <a:rPr sz="2000" dirty="0" smtClean="0"/>
              <a:t> </a:t>
            </a:r>
            <a:r>
              <a:rPr sz="2000" dirty="0" err="1" smtClean="0"/>
              <a:t>wydan</a:t>
            </a:r>
            <a:r>
              <a:rPr lang="pl-PL" sz="2000" dirty="0" smtClean="0"/>
              <a:t>y</a:t>
            </a:r>
            <a:r>
              <a:rPr sz="2000" dirty="0" smtClean="0"/>
              <a:t> </a:t>
            </a:r>
            <a:r>
              <a:rPr sz="2000" dirty="0" err="1"/>
              <a:t>przez</a:t>
            </a:r>
            <a:r>
              <a:rPr sz="2000" dirty="0"/>
              <a:t>  </a:t>
            </a:r>
            <a:r>
              <a:rPr sz="2000" dirty="0" err="1"/>
              <a:t>okręgową</a:t>
            </a:r>
            <a:r>
              <a:rPr sz="2000" dirty="0"/>
              <a:t> </a:t>
            </a:r>
            <a:r>
              <a:rPr sz="2000" dirty="0" err="1"/>
              <a:t>komisję</a:t>
            </a:r>
            <a:r>
              <a:rPr sz="2000" dirty="0"/>
              <a:t> </a:t>
            </a:r>
            <a:r>
              <a:rPr sz="2000" dirty="0" err="1"/>
              <a:t>egzaminacyjną</a:t>
            </a:r>
            <a:r>
              <a:rPr sz="2000" dirty="0" smtClean="0"/>
              <a:t>.</a:t>
            </a:r>
            <a:r>
              <a:rPr lang="pl-PL" sz="2000" dirty="0" smtClean="0"/>
              <a:t/>
            </a:r>
            <a:br>
              <a:rPr lang="pl-PL" sz="2000" dirty="0" smtClean="0"/>
            </a:br>
            <a:r>
              <a:rPr lang="pl-PL" sz="2000" dirty="0"/>
              <a:t/>
            </a:r>
            <a:br>
              <a:rPr lang="pl-PL" sz="2000" dirty="0"/>
            </a:br>
            <a:endParaRPr sz="2000" dirty="0"/>
          </a:p>
        </p:txBody>
      </p:sp>
      <p:sp>
        <p:nvSpPr>
          <p:cNvPr id="93" name="Zdający, który nie zdał egzaminu otrzymuje informację o  wynikach tego egzaminu opracowaną przez okręgową  komisję egzaminacyjną."/>
          <p:cNvSpPr txBox="1"/>
          <p:nvPr/>
        </p:nvSpPr>
        <p:spPr>
          <a:xfrm>
            <a:off x="572294" y="2586281"/>
            <a:ext cx="7593013" cy="7181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indent="12700">
              <a:lnSpc>
                <a:spcPts val="2800"/>
              </a:lnSpc>
              <a:spcBef>
                <a:spcPts val="200"/>
              </a:spcBef>
              <a:defRPr sz="2400"/>
            </a:lvl1pPr>
          </a:lstStyle>
          <a:p>
            <a:r>
              <a:rPr sz="2000" dirty="0" err="1"/>
              <a:t>Zdający</a:t>
            </a:r>
            <a:r>
              <a:rPr sz="2000" dirty="0"/>
              <a:t>, </a:t>
            </a:r>
            <a:r>
              <a:rPr sz="2000" dirty="0" err="1"/>
              <a:t>który</a:t>
            </a:r>
            <a:r>
              <a:rPr sz="2000" dirty="0"/>
              <a:t> </a:t>
            </a:r>
            <a:r>
              <a:rPr sz="2000" dirty="0" err="1"/>
              <a:t>nie</a:t>
            </a:r>
            <a:r>
              <a:rPr sz="2000" dirty="0"/>
              <a:t> </a:t>
            </a:r>
            <a:r>
              <a:rPr sz="2000" dirty="0" err="1"/>
              <a:t>zdał</a:t>
            </a:r>
            <a:r>
              <a:rPr sz="2000" dirty="0"/>
              <a:t> </a:t>
            </a:r>
            <a:r>
              <a:rPr sz="2000" dirty="0" err="1"/>
              <a:t>egzaminu</a:t>
            </a:r>
            <a:r>
              <a:rPr sz="2000" dirty="0"/>
              <a:t> </a:t>
            </a:r>
            <a:r>
              <a:rPr sz="2000" dirty="0" err="1"/>
              <a:t>otrzymuje</a:t>
            </a:r>
            <a:r>
              <a:rPr sz="2000" dirty="0"/>
              <a:t> </a:t>
            </a:r>
            <a:r>
              <a:rPr sz="2000" dirty="0" err="1"/>
              <a:t>informację</a:t>
            </a:r>
            <a:r>
              <a:rPr sz="2000" dirty="0"/>
              <a:t> o  </a:t>
            </a:r>
            <a:r>
              <a:rPr sz="2000" dirty="0" err="1"/>
              <a:t>wynikach</a:t>
            </a:r>
            <a:r>
              <a:rPr sz="2000" dirty="0"/>
              <a:t> </a:t>
            </a:r>
            <a:r>
              <a:rPr sz="2000" dirty="0" err="1"/>
              <a:t>tego</a:t>
            </a:r>
            <a:r>
              <a:rPr sz="2000" dirty="0"/>
              <a:t> </a:t>
            </a:r>
            <a:r>
              <a:rPr sz="2000" dirty="0" err="1"/>
              <a:t>egzaminu</a:t>
            </a:r>
            <a:r>
              <a:rPr sz="2000" dirty="0"/>
              <a:t> </a:t>
            </a:r>
            <a:r>
              <a:rPr sz="2000" dirty="0" err="1"/>
              <a:t>opracowaną</a:t>
            </a:r>
            <a:r>
              <a:rPr sz="2000" dirty="0"/>
              <a:t> </a:t>
            </a:r>
            <a:r>
              <a:rPr sz="2000" dirty="0" err="1"/>
              <a:t>przez</a:t>
            </a:r>
            <a:r>
              <a:rPr sz="2000" dirty="0"/>
              <a:t> </a:t>
            </a:r>
            <a:r>
              <a:rPr sz="2000" dirty="0" err="1"/>
              <a:t>okręgową</a:t>
            </a:r>
            <a:r>
              <a:rPr sz="2000" dirty="0"/>
              <a:t>  </a:t>
            </a:r>
            <a:r>
              <a:rPr sz="2000" dirty="0" err="1"/>
              <a:t>komisję</a:t>
            </a:r>
            <a:r>
              <a:rPr sz="2000" dirty="0"/>
              <a:t> </a:t>
            </a:r>
            <a:r>
              <a:rPr sz="2000" dirty="0" err="1"/>
              <a:t>egzaminacyjną</a:t>
            </a:r>
            <a:r>
              <a:rPr dirty="0"/>
              <a:t>.</a:t>
            </a:r>
          </a:p>
        </p:txBody>
      </p:sp>
      <p:sp>
        <p:nvSpPr>
          <p:cNvPr id="94" name="●"/>
          <p:cNvSpPr txBox="1"/>
          <p:nvPr/>
        </p:nvSpPr>
        <p:spPr>
          <a:xfrm>
            <a:off x="300349" y="4392165"/>
            <a:ext cx="153988" cy="241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indent="12700">
              <a:spcBef>
                <a:spcPts val="100"/>
              </a:spcBef>
              <a:defRPr sz="1600">
                <a:solidFill>
                  <a:srgbClr val="330066"/>
                </a:solidFill>
              </a:defRPr>
            </a:lvl1pPr>
          </a:lstStyle>
          <a:p>
            <a:r>
              <a:rPr dirty="0"/>
              <a:t>●</a:t>
            </a:r>
          </a:p>
        </p:txBody>
      </p:sp>
      <p:sp>
        <p:nvSpPr>
          <p:cNvPr id="95" name="Zdający, który nie zdał egzaminu, ponownie składa  deklarację po otrzymaniu informacji o wynikach egzaminu  zawodowego w terminie 7 dni od dnia otrzymania  informacji o wynikach"/>
          <p:cNvSpPr txBox="1"/>
          <p:nvPr/>
        </p:nvSpPr>
        <p:spPr>
          <a:xfrm>
            <a:off x="572294" y="3886944"/>
            <a:ext cx="7802563" cy="10551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indent="12700">
              <a:lnSpc>
                <a:spcPts val="2800"/>
              </a:lnSpc>
              <a:spcBef>
                <a:spcPts val="200"/>
              </a:spcBef>
              <a:defRPr sz="2400"/>
            </a:lvl1pPr>
          </a:lstStyle>
          <a:p>
            <a:r>
              <a:rPr sz="2000" dirty="0" err="1"/>
              <a:t>Zdający</a:t>
            </a:r>
            <a:r>
              <a:rPr sz="2000" dirty="0"/>
              <a:t>, </a:t>
            </a:r>
            <a:r>
              <a:rPr sz="2000" dirty="0" err="1"/>
              <a:t>który</a:t>
            </a:r>
            <a:r>
              <a:rPr sz="2000" dirty="0"/>
              <a:t> </a:t>
            </a:r>
            <a:r>
              <a:rPr sz="2000" dirty="0" err="1"/>
              <a:t>nie</a:t>
            </a:r>
            <a:r>
              <a:rPr sz="2000" dirty="0"/>
              <a:t> </a:t>
            </a:r>
            <a:r>
              <a:rPr sz="2000" dirty="0" err="1"/>
              <a:t>zdał</a:t>
            </a:r>
            <a:r>
              <a:rPr sz="2000" dirty="0"/>
              <a:t> </a:t>
            </a:r>
            <a:r>
              <a:rPr sz="2000" dirty="0" err="1"/>
              <a:t>egzaminu</a:t>
            </a:r>
            <a:r>
              <a:rPr sz="2000" dirty="0"/>
              <a:t>, </a:t>
            </a:r>
            <a:r>
              <a:rPr sz="2000" dirty="0" err="1"/>
              <a:t>ponownie</a:t>
            </a:r>
            <a:r>
              <a:rPr sz="2000" dirty="0"/>
              <a:t> </a:t>
            </a:r>
            <a:r>
              <a:rPr sz="2000" dirty="0" err="1"/>
              <a:t>składa</a:t>
            </a:r>
            <a:r>
              <a:rPr sz="2000" dirty="0"/>
              <a:t>  </a:t>
            </a:r>
            <a:r>
              <a:rPr sz="2000" dirty="0" err="1"/>
              <a:t>deklarację</a:t>
            </a:r>
            <a:r>
              <a:rPr sz="2000" dirty="0"/>
              <a:t> </a:t>
            </a:r>
            <a:r>
              <a:rPr sz="2000" dirty="0" err="1"/>
              <a:t>po</a:t>
            </a:r>
            <a:r>
              <a:rPr sz="2000" dirty="0"/>
              <a:t> </a:t>
            </a:r>
            <a:r>
              <a:rPr sz="2000" dirty="0" err="1"/>
              <a:t>otrzymaniu</a:t>
            </a:r>
            <a:r>
              <a:rPr sz="2000" dirty="0"/>
              <a:t> </a:t>
            </a:r>
            <a:r>
              <a:rPr sz="2000" dirty="0" err="1"/>
              <a:t>informacji</a:t>
            </a:r>
            <a:r>
              <a:rPr sz="2000" dirty="0"/>
              <a:t> o </a:t>
            </a:r>
            <a:r>
              <a:rPr sz="2000" dirty="0" err="1"/>
              <a:t>wynikach</a:t>
            </a:r>
            <a:r>
              <a:rPr sz="2000" dirty="0"/>
              <a:t> </a:t>
            </a:r>
            <a:r>
              <a:rPr sz="2000" dirty="0" err="1"/>
              <a:t>egzaminu</a:t>
            </a:r>
            <a:r>
              <a:rPr sz="2000" dirty="0"/>
              <a:t>  </a:t>
            </a:r>
            <a:r>
              <a:rPr sz="2000" dirty="0" err="1"/>
              <a:t>zawodowego</a:t>
            </a:r>
            <a:r>
              <a:rPr sz="2000" dirty="0"/>
              <a:t> w </a:t>
            </a:r>
            <a:r>
              <a:rPr sz="2000" dirty="0" err="1"/>
              <a:t>terminie</a:t>
            </a:r>
            <a:r>
              <a:rPr sz="2000" dirty="0"/>
              <a:t> 7 </a:t>
            </a:r>
            <a:r>
              <a:rPr sz="2000" dirty="0" err="1"/>
              <a:t>dni</a:t>
            </a:r>
            <a:r>
              <a:rPr sz="2000" dirty="0"/>
              <a:t> od </a:t>
            </a:r>
            <a:r>
              <a:rPr sz="2000" dirty="0" err="1"/>
              <a:t>dnia</a:t>
            </a:r>
            <a:r>
              <a:rPr sz="2000" dirty="0"/>
              <a:t> </a:t>
            </a:r>
            <a:r>
              <a:rPr sz="2000" dirty="0" err="1"/>
              <a:t>otrzymania</a:t>
            </a:r>
            <a:r>
              <a:rPr sz="2000" dirty="0"/>
              <a:t>  </a:t>
            </a:r>
            <a:r>
              <a:rPr sz="2000" dirty="0" err="1"/>
              <a:t>informacji</a:t>
            </a:r>
            <a:r>
              <a:rPr sz="2000" dirty="0"/>
              <a:t> o </a:t>
            </a:r>
            <a:r>
              <a:rPr sz="2000" dirty="0" err="1"/>
              <a:t>wynikach</a:t>
            </a:r>
            <a:endParaRPr sz="2000" dirty="0"/>
          </a:p>
        </p:txBody>
      </p:sp>
      <p:sp>
        <p:nvSpPr>
          <p:cNvPr id="9" name="Osoba, która posiada świadectwa potwierdzające  wszystkie kwalifikacje wyodrębnione w danym  zawodzie oraz świadectwo ukończenia szkoły  ponadgimnazjalnej może otrzymać dyplom  potwierdzający kwalifikacje zawodowe wydany przez  komisję okręgową"/>
          <p:cNvSpPr txBox="1"/>
          <p:nvPr/>
        </p:nvSpPr>
        <p:spPr>
          <a:xfrm>
            <a:off x="735563" y="2069261"/>
            <a:ext cx="7142163" cy="2708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lnSpc>
                <a:spcPct val="88000"/>
              </a:lnSpc>
              <a:spcBef>
                <a:spcPts val="400"/>
              </a:spcBef>
              <a:defRPr sz="2400"/>
            </a:pPr>
            <a:endParaRPr sz="2000" dirty="0"/>
          </a:p>
        </p:txBody>
      </p:sp>
      <p:sp>
        <p:nvSpPr>
          <p:cNvPr id="2" name="Prostokąt 1"/>
          <p:cNvSpPr/>
          <p:nvPr/>
        </p:nvSpPr>
        <p:spPr>
          <a:xfrm>
            <a:off x="113262" y="2688827"/>
            <a:ext cx="3241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/>
              <a:t>●</a:t>
            </a:r>
          </a:p>
        </p:txBody>
      </p:sp>
      <p:sp>
        <p:nvSpPr>
          <p:cNvPr id="3" name="Prostokąt 2"/>
          <p:cNvSpPr/>
          <p:nvPr/>
        </p:nvSpPr>
        <p:spPr>
          <a:xfrm>
            <a:off x="437390" y="5188282"/>
            <a:ext cx="6999107" cy="904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2700">
              <a:lnSpc>
                <a:spcPct val="88000"/>
              </a:lnSpc>
              <a:spcBef>
                <a:spcPts val="400"/>
              </a:spcBef>
              <a:defRPr sz="2400"/>
            </a:pPr>
            <a:r>
              <a:rPr lang="pl-PL" sz="2000" dirty="0"/>
              <a:t>Osoba, która posiada CERTYFIKATY</a:t>
            </a:r>
            <a:r>
              <a:rPr lang="pl-PL" sz="2000" b="1" dirty="0"/>
              <a:t> kwalifikacji zawodowych </a:t>
            </a:r>
            <a:r>
              <a:rPr lang="pl-PL" sz="2000" dirty="0"/>
              <a:t>wyodrębnione w danym  zawodzie oraz </a:t>
            </a:r>
            <a:r>
              <a:rPr lang="pl-PL" sz="2000" b="1" dirty="0"/>
              <a:t>świadectwo ukończenia szkoły  ponadpodstawowej </a:t>
            </a:r>
            <a:r>
              <a:rPr lang="pl-PL" sz="2000" dirty="0"/>
              <a:t>może otrzymać </a:t>
            </a:r>
            <a:r>
              <a:rPr lang="pl-PL" sz="2000" b="1" u="sng" dirty="0"/>
              <a:t>dyplom</a:t>
            </a:r>
            <a:r>
              <a:rPr lang="pl-PL" sz="2000" dirty="0"/>
              <a:t> zawodowy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662473" y="1048861"/>
            <a:ext cx="7352523" cy="4196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01600">
              <a:lnSpc>
                <a:spcPts val="2800"/>
              </a:lnSpc>
              <a:spcBef>
                <a:spcPts val="200"/>
              </a:spcBef>
              <a:tabLst>
                <a:tab pos="609600" algn="l"/>
                <a:tab pos="1193800" algn="l"/>
                <a:tab pos="2552700" algn="l"/>
                <a:tab pos="4089400" algn="l"/>
                <a:tab pos="4597400" algn="l"/>
                <a:tab pos="6172200" algn="l"/>
              </a:tabLst>
              <a:defRPr sz="2400"/>
            </a:pPr>
            <a:r>
              <a:rPr lang="pl-PL" b="1" dirty="0"/>
              <a:t>Po upływie 5 lat</a:t>
            </a:r>
            <a:r>
              <a:rPr lang="pl-PL" dirty="0"/>
              <a:t> </a:t>
            </a:r>
            <a:r>
              <a:rPr lang="pl-PL" dirty="0" smtClean="0"/>
              <a:t>licząc </a:t>
            </a:r>
            <a:r>
              <a:rPr lang="pl-PL" dirty="0"/>
              <a:t>od dnia w którym uczeń po raz  pierwszy	przystąpił	</a:t>
            </a:r>
            <a:r>
              <a:rPr lang="pl-PL" dirty="0" smtClean="0"/>
              <a:t>do egzaminu i </a:t>
            </a:r>
            <a:r>
              <a:rPr lang="pl-PL" dirty="0"/>
              <a:t>nie  uzyskał z jednej części egzaminu wymaganej do zdania  liczby punktów </a:t>
            </a:r>
            <a:endParaRPr lang="pl-PL" dirty="0" smtClean="0"/>
          </a:p>
          <a:p>
            <a:pPr>
              <a:lnSpc>
                <a:spcPts val="2800"/>
              </a:lnSpc>
              <a:spcBef>
                <a:spcPts val="200"/>
              </a:spcBef>
              <a:tabLst>
                <a:tab pos="609600" algn="l"/>
                <a:tab pos="1193800" algn="l"/>
                <a:tab pos="2552700" algn="l"/>
                <a:tab pos="4089400" algn="l"/>
                <a:tab pos="4597400" algn="l"/>
                <a:tab pos="6172200" algn="l"/>
              </a:tabLst>
              <a:defRPr sz="2400"/>
            </a:pPr>
            <a:endParaRPr lang="pl-PL" dirty="0" smtClean="0"/>
          </a:p>
          <a:p>
            <a:pPr>
              <a:lnSpc>
                <a:spcPts val="2800"/>
              </a:lnSpc>
              <a:spcBef>
                <a:spcPts val="200"/>
              </a:spcBef>
              <a:tabLst>
                <a:tab pos="609600" algn="l"/>
                <a:tab pos="1193800" algn="l"/>
                <a:tab pos="2552700" algn="l"/>
                <a:tab pos="4089400" algn="l"/>
                <a:tab pos="4597400" algn="l"/>
                <a:tab pos="6172200" algn="l"/>
              </a:tabLst>
              <a:defRPr sz="2400"/>
            </a:pPr>
            <a:r>
              <a:rPr lang="pl-PL" dirty="0" smtClean="0"/>
              <a:t>lub </a:t>
            </a:r>
            <a:r>
              <a:rPr lang="pl-PL" dirty="0"/>
              <a:t>którego część pisemna lub praktyczna  została unieważniona, </a:t>
            </a:r>
            <a:endParaRPr lang="pl-PL" dirty="0" smtClean="0"/>
          </a:p>
          <a:p>
            <a:pPr>
              <a:lnSpc>
                <a:spcPts val="2800"/>
              </a:lnSpc>
              <a:spcBef>
                <a:spcPts val="200"/>
              </a:spcBef>
              <a:tabLst>
                <a:tab pos="609600" algn="l"/>
                <a:tab pos="1193800" algn="l"/>
                <a:tab pos="2552700" algn="l"/>
                <a:tab pos="4089400" algn="l"/>
                <a:tab pos="4597400" algn="l"/>
                <a:tab pos="6172200" algn="l"/>
              </a:tabLst>
              <a:defRPr sz="2400"/>
            </a:pPr>
            <a:endParaRPr lang="pl-PL" dirty="0" smtClean="0"/>
          </a:p>
          <a:p>
            <a:pPr>
              <a:lnSpc>
                <a:spcPts val="2800"/>
              </a:lnSpc>
              <a:spcBef>
                <a:spcPts val="200"/>
              </a:spcBef>
              <a:tabLst>
                <a:tab pos="609600" algn="l"/>
                <a:tab pos="1193800" algn="l"/>
                <a:tab pos="2552700" algn="l"/>
                <a:tab pos="4089400" algn="l"/>
                <a:tab pos="4597400" algn="l"/>
                <a:tab pos="6172200" algn="l"/>
              </a:tabLst>
              <a:defRPr sz="2400"/>
            </a:pPr>
            <a:r>
              <a:rPr lang="pl-PL" dirty="0" smtClean="0"/>
              <a:t>lub </a:t>
            </a:r>
            <a:r>
              <a:rPr lang="pl-PL" dirty="0"/>
              <a:t>nie przystąpił do części  pisemnej lub części praktycznej egzaminu w  wyznaczonym terminie – </a:t>
            </a:r>
            <a:endParaRPr lang="pl-PL" dirty="0" smtClean="0"/>
          </a:p>
          <a:p>
            <a:pPr marL="342900" indent="-342900">
              <a:lnSpc>
                <a:spcPts val="2800"/>
              </a:lnSpc>
              <a:spcBef>
                <a:spcPts val="200"/>
              </a:spcBef>
              <a:buFontTx/>
              <a:buChar char="-"/>
              <a:tabLst>
                <a:tab pos="609600" algn="l"/>
                <a:tab pos="1193800" algn="l"/>
                <a:tab pos="2552700" algn="l"/>
                <a:tab pos="4089400" algn="l"/>
                <a:tab pos="4597400" algn="l"/>
                <a:tab pos="6172200" algn="l"/>
              </a:tabLst>
              <a:defRPr sz="2400"/>
            </a:pPr>
            <a:endParaRPr lang="pl-PL" dirty="0"/>
          </a:p>
          <a:p>
            <a:pPr>
              <a:lnSpc>
                <a:spcPts val="2800"/>
              </a:lnSpc>
              <a:spcBef>
                <a:spcPts val="200"/>
              </a:spcBef>
              <a:tabLst>
                <a:tab pos="609600" algn="l"/>
                <a:tab pos="1193800" algn="l"/>
                <a:tab pos="2552700" algn="l"/>
                <a:tab pos="4089400" algn="l"/>
                <a:tab pos="4597400" algn="l"/>
                <a:tab pos="6172200" algn="l"/>
              </a:tabLst>
              <a:defRPr sz="2400"/>
            </a:pPr>
            <a:r>
              <a:rPr lang="pl-PL" dirty="0" smtClean="0"/>
              <a:t>przystępuje </a:t>
            </a:r>
            <a:r>
              <a:rPr lang="pl-PL" dirty="0"/>
              <a:t>do egzaminu w pełnym zakresie.</a:t>
            </a:r>
          </a:p>
        </p:txBody>
      </p:sp>
    </p:spTree>
    <p:extLst>
      <p:ext uri="{BB962C8B-B14F-4D97-AF65-F5344CB8AC3E}">
        <p14:creationId xmlns:p14="http://schemas.microsoft.com/office/powerpoint/2010/main" val="3574246237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517236" y="335846"/>
            <a:ext cx="7361382" cy="56630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400" b="1" dirty="0" smtClean="0">
                <a:solidFill>
                  <a:srgbClr val="444444"/>
                </a:solidFill>
                <a:latin typeface="游ゴシック体"/>
              </a:rPr>
              <a:t>WGLĄDY</a:t>
            </a:r>
          </a:p>
          <a:p>
            <a:endParaRPr lang="pl-PL" dirty="0">
              <a:solidFill>
                <a:srgbClr val="444444"/>
              </a:solidFill>
              <a:latin typeface="游ゴシック体"/>
            </a:endParaRPr>
          </a:p>
          <a:p>
            <a:r>
              <a:rPr lang="pl-PL" sz="2000" dirty="0" smtClean="0">
                <a:solidFill>
                  <a:srgbClr val="444444"/>
                </a:solidFill>
                <a:latin typeface="游ゴシック体"/>
              </a:rPr>
              <a:t>Zdający </a:t>
            </a:r>
            <a:r>
              <a:rPr lang="pl-PL" sz="2000" dirty="0">
                <a:solidFill>
                  <a:srgbClr val="444444"/>
                </a:solidFill>
                <a:latin typeface="游ゴシック体"/>
              </a:rPr>
              <a:t>lub rodzice niepełnoletniego zdającego (wyklucza się z wglądów pełnomocników), mają prawo wglądu do sprawdzonej i ocenionej pracy egzaminacyjnej, w miejscu i czasie wskazanym przez dyrektora OKE. </a:t>
            </a:r>
            <a:endParaRPr lang="pl-PL" sz="2000" dirty="0" smtClean="0">
              <a:solidFill>
                <a:srgbClr val="444444"/>
              </a:solidFill>
              <a:latin typeface="游ゴシック体"/>
            </a:endParaRPr>
          </a:p>
          <a:p>
            <a:endParaRPr lang="pl-PL" sz="2000" b="1" dirty="0">
              <a:solidFill>
                <a:srgbClr val="444444"/>
              </a:solidFill>
              <a:latin typeface="游ゴシック体"/>
            </a:endParaRPr>
          </a:p>
          <a:p>
            <a:r>
              <a:rPr lang="pl-PL" sz="2000" b="1" dirty="0" smtClean="0">
                <a:solidFill>
                  <a:srgbClr val="444444"/>
                </a:solidFill>
                <a:latin typeface="游ゴシック体"/>
              </a:rPr>
              <a:t>Do </a:t>
            </a:r>
            <a:r>
              <a:rPr lang="pl-PL" sz="2000" b="1" dirty="0">
                <a:solidFill>
                  <a:srgbClr val="444444"/>
                </a:solidFill>
                <a:latin typeface="游ゴシック体"/>
              </a:rPr>
              <a:t>wglądu nie udostępnia się pracy egzaminacyjnej drogą elektroniczną</a:t>
            </a:r>
            <a:r>
              <a:rPr lang="pl-PL" sz="2000" dirty="0">
                <a:solidFill>
                  <a:srgbClr val="444444"/>
                </a:solidFill>
                <a:latin typeface="游ゴシック体"/>
              </a:rPr>
              <a:t>.</a:t>
            </a:r>
          </a:p>
          <a:p>
            <a:endParaRPr lang="pl-PL" sz="2000" dirty="0" smtClean="0">
              <a:solidFill>
                <a:srgbClr val="444444"/>
              </a:solidFill>
              <a:latin typeface="游ゴシック体"/>
            </a:endParaRPr>
          </a:p>
          <a:p>
            <a:r>
              <a:rPr lang="pl-PL" sz="2000" dirty="0" smtClean="0">
                <a:solidFill>
                  <a:srgbClr val="444444"/>
                </a:solidFill>
                <a:latin typeface="游ゴシック体"/>
              </a:rPr>
              <a:t>Wglądu </a:t>
            </a:r>
            <a:r>
              <a:rPr lang="pl-PL" sz="2000" dirty="0">
                <a:solidFill>
                  <a:srgbClr val="444444"/>
                </a:solidFill>
                <a:latin typeface="游ゴシック体"/>
              </a:rPr>
              <a:t>można dokonać </a:t>
            </a:r>
            <a:r>
              <a:rPr lang="pl-PL" sz="2000" b="1" dirty="0">
                <a:solidFill>
                  <a:srgbClr val="444444"/>
                </a:solidFill>
                <a:latin typeface="游ゴシック体"/>
              </a:rPr>
              <a:t>w terminie 3 miesięcy od dnia ogłoszenia wyników</a:t>
            </a:r>
            <a:r>
              <a:rPr lang="pl-PL" sz="2000" dirty="0">
                <a:solidFill>
                  <a:srgbClr val="444444"/>
                </a:solidFill>
                <a:latin typeface="游ゴシック体"/>
              </a:rPr>
              <a:t> egzaminu zawodowego.</a:t>
            </a:r>
          </a:p>
          <a:p>
            <a:endParaRPr lang="pl-PL" sz="2000" dirty="0" smtClean="0">
              <a:solidFill>
                <a:srgbClr val="444444"/>
              </a:solidFill>
              <a:latin typeface="游ゴシック体"/>
            </a:endParaRPr>
          </a:p>
          <a:p>
            <a:r>
              <a:rPr lang="pl-PL" sz="2000" dirty="0" smtClean="0">
                <a:solidFill>
                  <a:srgbClr val="444444"/>
                </a:solidFill>
                <a:latin typeface="游ゴシック体"/>
              </a:rPr>
              <a:t>Wnioski </a:t>
            </a:r>
            <a:r>
              <a:rPr lang="pl-PL" sz="2000" dirty="0">
                <a:solidFill>
                  <a:srgbClr val="444444"/>
                </a:solidFill>
                <a:latin typeface="游ゴシック体"/>
              </a:rPr>
              <a:t>o wgląd są przyjmowane i rozpatrywane od dnia ogłoszenia wyników danego egzaminu, zgodnie z kolejnością wpływu.</a:t>
            </a:r>
          </a:p>
          <a:p>
            <a:endParaRPr lang="pl-PL" sz="2000" dirty="0" smtClean="0">
              <a:solidFill>
                <a:srgbClr val="444444"/>
              </a:solidFill>
              <a:latin typeface="游ゴシック体"/>
            </a:endParaRPr>
          </a:p>
          <a:p>
            <a:r>
              <a:rPr lang="pl-PL" sz="2000" dirty="0" smtClean="0">
                <a:solidFill>
                  <a:srgbClr val="444444"/>
                </a:solidFill>
                <a:latin typeface="游ゴシック体"/>
              </a:rPr>
              <a:t>Wniosek </a:t>
            </a:r>
            <a:r>
              <a:rPr lang="pl-PL" sz="2000" dirty="0">
                <a:solidFill>
                  <a:srgbClr val="444444"/>
                </a:solidFill>
                <a:latin typeface="游ゴシック体"/>
              </a:rPr>
              <a:t>należy </a:t>
            </a:r>
            <a:r>
              <a:rPr lang="pl-PL" sz="2000" b="1" dirty="0">
                <a:solidFill>
                  <a:srgbClr val="444444"/>
                </a:solidFill>
                <a:latin typeface="游ゴシック体"/>
              </a:rPr>
              <a:t>wypełnić tylko elektronicznie</a:t>
            </a:r>
            <a:r>
              <a:rPr lang="pl-PL" sz="2000" dirty="0" smtClean="0">
                <a:solidFill>
                  <a:srgbClr val="444444"/>
                </a:solidFill>
                <a:latin typeface="游ゴシック体"/>
              </a:rPr>
              <a:t>.</a:t>
            </a:r>
            <a:endParaRPr lang="pl-PL" sz="2000" dirty="0">
              <a:solidFill>
                <a:srgbClr val="444444"/>
              </a:solidFill>
              <a:latin typeface="游ゴシック体"/>
            </a:endParaRPr>
          </a:p>
        </p:txBody>
      </p:sp>
    </p:spTree>
    <p:extLst>
      <p:ext uri="{BB962C8B-B14F-4D97-AF65-F5344CB8AC3E}">
        <p14:creationId xmlns:p14="http://schemas.microsoft.com/office/powerpoint/2010/main" val="3845312501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Egzamin zawodowy składa się z  części pisemnej i praktycznej."/>
          <p:cNvSpPr txBox="1">
            <a:spLocks noGrp="1"/>
          </p:cNvSpPr>
          <p:nvPr>
            <p:ph type="title" idx="4294967295"/>
          </p:nvPr>
        </p:nvSpPr>
        <p:spPr>
          <a:xfrm>
            <a:off x="839755" y="682949"/>
            <a:ext cx="6600825" cy="1217613"/>
          </a:xfrm>
          <a:prstGeom prst="rect">
            <a:avLst/>
          </a:prstGeom>
        </p:spPr>
        <p:txBody>
          <a:bodyPr>
            <a:normAutofit/>
          </a:bodyPr>
          <a:lstStyle>
            <a:lvl1pPr indent="12700">
              <a:lnSpc>
                <a:spcPts val="3900"/>
              </a:lnSpc>
              <a:spcBef>
                <a:spcPts val="300"/>
              </a:spcBef>
              <a:defRPr sz="34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algn="ctr"/>
            <a:r>
              <a:rPr sz="2400" dirty="0" err="1"/>
              <a:t>Egzamin</a:t>
            </a:r>
            <a:r>
              <a:rPr sz="2400" dirty="0"/>
              <a:t> </a:t>
            </a:r>
            <a:r>
              <a:rPr sz="2400" dirty="0" err="1"/>
              <a:t>zawodowy</a:t>
            </a:r>
            <a:r>
              <a:rPr sz="2400" dirty="0"/>
              <a:t> </a:t>
            </a:r>
            <a:r>
              <a:rPr sz="2400" dirty="0" err="1"/>
              <a:t>składa</a:t>
            </a:r>
            <a:r>
              <a:rPr sz="2400" dirty="0"/>
              <a:t> </a:t>
            </a:r>
            <a:r>
              <a:rPr sz="2400" dirty="0" err="1"/>
              <a:t>się</a:t>
            </a:r>
            <a:r>
              <a:rPr sz="2400" dirty="0"/>
              <a:t> z  </a:t>
            </a:r>
            <a:r>
              <a:rPr sz="2400" dirty="0" err="1"/>
              <a:t>części</a:t>
            </a:r>
            <a:r>
              <a:rPr sz="2400" dirty="0"/>
              <a:t> </a:t>
            </a:r>
            <a:r>
              <a:rPr sz="2400" dirty="0" err="1"/>
              <a:t>pisemnej</a:t>
            </a:r>
            <a:r>
              <a:rPr sz="2400" dirty="0"/>
              <a:t> </a:t>
            </a:r>
            <a:r>
              <a:rPr sz="2400" dirty="0" err="1"/>
              <a:t>i</a:t>
            </a:r>
            <a:r>
              <a:rPr sz="2400" dirty="0"/>
              <a:t> </a:t>
            </a:r>
            <a:r>
              <a:rPr sz="2400" dirty="0" err="1"/>
              <a:t>praktycznej</a:t>
            </a:r>
            <a:r>
              <a:rPr sz="2400" dirty="0"/>
              <a:t>.</a:t>
            </a:r>
          </a:p>
        </p:txBody>
      </p:sp>
      <p:sp>
        <p:nvSpPr>
          <p:cNvPr id="129" name="●"/>
          <p:cNvSpPr txBox="1"/>
          <p:nvPr/>
        </p:nvSpPr>
        <p:spPr>
          <a:xfrm>
            <a:off x="508000" y="2915284"/>
            <a:ext cx="128588" cy="2462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ts val="100"/>
              </a:spcBef>
              <a:defRPr sz="1600"/>
            </a:lvl1pPr>
          </a:lstStyle>
          <a:p>
            <a:endParaRPr dirty="0"/>
          </a:p>
        </p:txBody>
      </p:sp>
      <p:sp>
        <p:nvSpPr>
          <p:cNvPr id="130" name="1.  Część pisemna jest przeprowadzana w formie testu  pisemnego…"/>
          <p:cNvSpPr txBox="1"/>
          <p:nvPr/>
        </p:nvSpPr>
        <p:spPr>
          <a:xfrm>
            <a:off x="159740" y="2776784"/>
            <a:ext cx="7823200" cy="769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marL="609600" indent="-596900">
              <a:lnSpc>
                <a:spcPts val="3000"/>
              </a:lnSpc>
              <a:spcBef>
                <a:spcPts val="100"/>
              </a:spcBef>
              <a:tabLst>
                <a:tab pos="723900" algn="l"/>
              </a:tabLst>
              <a:defRPr sz="2100">
                <a:solidFill>
                  <a:srgbClr val="330066"/>
                </a:solidFill>
              </a:defRPr>
            </a:pPr>
            <a:r>
              <a:rPr dirty="0"/>
              <a:t>1.		</a:t>
            </a:r>
            <a:r>
              <a:rPr sz="2000" b="1" dirty="0" err="1">
                <a:solidFill>
                  <a:srgbClr val="000000"/>
                </a:solidFill>
              </a:rPr>
              <a:t>Część</a:t>
            </a:r>
            <a:r>
              <a:rPr sz="2000" b="1" dirty="0">
                <a:solidFill>
                  <a:srgbClr val="000000"/>
                </a:solidFill>
              </a:rPr>
              <a:t> </a:t>
            </a:r>
            <a:r>
              <a:rPr sz="2000" b="1" dirty="0" err="1">
                <a:solidFill>
                  <a:srgbClr val="000000"/>
                </a:solidFill>
              </a:rPr>
              <a:t>pisemna</a:t>
            </a:r>
            <a:r>
              <a:rPr sz="2000" b="1" dirty="0">
                <a:solidFill>
                  <a:srgbClr val="000000"/>
                </a:solidFill>
              </a:rPr>
              <a:t> </a:t>
            </a:r>
            <a:r>
              <a:rPr sz="2000" dirty="0">
                <a:solidFill>
                  <a:srgbClr val="000000"/>
                </a:solidFill>
              </a:rPr>
              <a:t>jest </a:t>
            </a:r>
            <a:r>
              <a:rPr sz="2000" dirty="0" err="1">
                <a:solidFill>
                  <a:srgbClr val="000000"/>
                </a:solidFill>
              </a:rPr>
              <a:t>przeprowadzana</a:t>
            </a:r>
            <a:r>
              <a:rPr sz="2000" dirty="0">
                <a:solidFill>
                  <a:srgbClr val="000000"/>
                </a:solidFill>
              </a:rPr>
              <a:t> w </a:t>
            </a:r>
            <a:r>
              <a:rPr sz="2000" dirty="0" err="1">
                <a:solidFill>
                  <a:srgbClr val="000000"/>
                </a:solidFill>
              </a:rPr>
              <a:t>formie</a:t>
            </a:r>
            <a:r>
              <a:rPr sz="2000" dirty="0">
                <a:solidFill>
                  <a:srgbClr val="000000"/>
                </a:solidFill>
              </a:rPr>
              <a:t> </a:t>
            </a:r>
            <a:r>
              <a:rPr sz="2000" dirty="0" err="1">
                <a:solidFill>
                  <a:srgbClr val="000000"/>
                </a:solidFill>
              </a:rPr>
              <a:t>testu</a:t>
            </a:r>
            <a:r>
              <a:rPr sz="2000" dirty="0">
                <a:solidFill>
                  <a:srgbClr val="000000"/>
                </a:solidFill>
              </a:rPr>
              <a:t>  </a:t>
            </a:r>
            <a:r>
              <a:rPr sz="2000" dirty="0" err="1" smtClean="0">
                <a:solidFill>
                  <a:srgbClr val="000000"/>
                </a:solidFill>
              </a:rPr>
              <a:t>pisemnego</a:t>
            </a:r>
            <a:r>
              <a:rPr lang="pl-PL" sz="2000" dirty="0" smtClean="0">
                <a:solidFill>
                  <a:srgbClr val="000000"/>
                </a:solidFill>
              </a:rPr>
              <a:t> </a:t>
            </a:r>
            <a:r>
              <a:rPr sz="2000" dirty="0" smtClean="0"/>
              <a:t>z </a:t>
            </a:r>
            <a:r>
              <a:rPr sz="2000" dirty="0" err="1" smtClean="0"/>
              <a:t>wykorzystaniem</a:t>
            </a:r>
            <a:r>
              <a:rPr sz="2000" dirty="0" smtClean="0"/>
              <a:t> </a:t>
            </a:r>
            <a:r>
              <a:rPr lang="pl-PL" sz="2000" dirty="0" smtClean="0"/>
              <a:t>systemu </a:t>
            </a:r>
            <a:r>
              <a:rPr sz="2000" dirty="0" err="1" smtClean="0"/>
              <a:t>elektronicznego</a:t>
            </a:r>
            <a:r>
              <a:rPr sz="2000" dirty="0" smtClean="0"/>
              <a:t>  </a:t>
            </a:r>
            <a:endParaRPr sz="2000" b="1" dirty="0">
              <a:solidFill>
                <a:srgbClr val="18B357"/>
              </a:solidFill>
            </a:endParaRPr>
          </a:p>
        </p:txBody>
      </p:sp>
      <p:sp>
        <p:nvSpPr>
          <p:cNvPr id="133" name="z wykorzystaniem wydrukowanych arkuszy i kart  odpowiedzi - KWALIFIKACJE JEDNO I DWULITEROWE"/>
          <p:cNvSpPr txBox="1"/>
          <p:nvPr/>
        </p:nvSpPr>
        <p:spPr>
          <a:xfrm>
            <a:off x="1104900" y="3716018"/>
            <a:ext cx="6564313" cy="3590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lnSpc>
                <a:spcPts val="2800"/>
              </a:lnSpc>
              <a:spcBef>
                <a:spcPts val="200"/>
              </a:spcBef>
              <a:defRPr sz="2400"/>
            </a:pPr>
            <a:endParaRPr b="1" dirty="0">
              <a:solidFill>
                <a:srgbClr val="FE837B"/>
              </a:solidFill>
            </a:endParaRPr>
          </a:p>
        </p:txBody>
      </p:sp>
      <p:sp>
        <p:nvSpPr>
          <p:cNvPr id="134" name="2. Część praktyczna jest przeprowadzana w formie testu  praktycznego"/>
          <p:cNvSpPr txBox="1"/>
          <p:nvPr/>
        </p:nvSpPr>
        <p:spPr>
          <a:xfrm>
            <a:off x="159740" y="4350727"/>
            <a:ext cx="7802563" cy="3590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marL="609600" indent="-596900">
              <a:lnSpc>
                <a:spcPts val="2800"/>
              </a:lnSpc>
              <a:spcBef>
                <a:spcPts val="200"/>
              </a:spcBef>
              <a:defRPr sz="2400" b="1"/>
            </a:pPr>
            <a:r>
              <a:rPr dirty="0"/>
              <a:t>2</a:t>
            </a:r>
            <a:r>
              <a:rPr sz="2000" dirty="0" smtClean="0"/>
              <a:t>.</a:t>
            </a:r>
            <a:r>
              <a:rPr lang="pl-PL" sz="2000" dirty="0" smtClean="0"/>
              <a:t>	</a:t>
            </a:r>
            <a:r>
              <a:rPr sz="2000" dirty="0" smtClean="0"/>
              <a:t> </a:t>
            </a:r>
            <a:r>
              <a:rPr sz="2000" dirty="0" err="1"/>
              <a:t>Część</a:t>
            </a:r>
            <a:r>
              <a:rPr sz="2000" dirty="0"/>
              <a:t> </a:t>
            </a:r>
            <a:r>
              <a:rPr sz="2000" dirty="0" err="1"/>
              <a:t>praktyczna</a:t>
            </a:r>
            <a:r>
              <a:rPr sz="2000" dirty="0"/>
              <a:t> </a:t>
            </a:r>
            <a:r>
              <a:rPr sz="2000" b="0" dirty="0"/>
              <a:t>jest </a:t>
            </a:r>
            <a:r>
              <a:rPr sz="2000" b="0" dirty="0" err="1"/>
              <a:t>przeprowadzana</a:t>
            </a:r>
            <a:r>
              <a:rPr sz="2000" b="0" dirty="0"/>
              <a:t> w </a:t>
            </a:r>
            <a:r>
              <a:rPr sz="2000" b="0" dirty="0" err="1"/>
              <a:t>formie</a:t>
            </a:r>
            <a:r>
              <a:rPr sz="2000" b="0" dirty="0"/>
              <a:t> </a:t>
            </a:r>
            <a:r>
              <a:rPr sz="2000" b="0" dirty="0" err="1"/>
              <a:t>testu</a:t>
            </a:r>
            <a:r>
              <a:rPr sz="2000" b="0" dirty="0"/>
              <a:t>  </a:t>
            </a:r>
            <a:r>
              <a:rPr sz="2000" b="0" dirty="0" err="1"/>
              <a:t>praktycznego</a:t>
            </a:r>
            <a:endParaRPr sz="2000" b="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seta">
  <a:themeElements>
    <a:clrScheme name="Fas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s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s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486</TotalTime>
  <Words>1376</Words>
  <Application>Microsoft Office PowerPoint</Application>
  <PresentationFormat>Pokaz na ekranie (4:3)</PresentationFormat>
  <Paragraphs>228</Paragraphs>
  <Slides>33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13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33</vt:i4>
      </vt:variant>
    </vt:vector>
  </HeadingPairs>
  <TitlesOfParts>
    <vt:vector size="47" baseType="lpstr">
      <vt:lpstr>Arial</vt:lpstr>
      <vt:lpstr>Calibri</vt:lpstr>
      <vt:lpstr>Carlito</vt:lpstr>
      <vt:lpstr>Helvetica</vt:lpstr>
      <vt:lpstr>Helvetica Neue</vt:lpstr>
      <vt:lpstr>Segoe UI</vt:lpstr>
      <vt:lpstr>Symbol</vt:lpstr>
      <vt:lpstr>Times</vt:lpstr>
      <vt:lpstr>Trebuchet MS</vt:lpstr>
      <vt:lpstr>Tw Cen MT</vt:lpstr>
      <vt:lpstr>Wingdings</vt:lpstr>
      <vt:lpstr>Wingdings 3</vt:lpstr>
      <vt:lpstr>游ゴシック体</vt:lpstr>
      <vt:lpstr>Faseta</vt:lpstr>
      <vt:lpstr>Egzamin zawodowy sesja LATO 2025 </vt:lpstr>
      <vt:lpstr>Prezentacja programu PowerPoint</vt:lpstr>
      <vt:lpstr>Egzamin zawodowy w terminie dodatkowym </vt:lpstr>
      <vt:lpstr>Prezentacja programu PowerPoint</vt:lpstr>
      <vt:lpstr> Deklarację do egzaminu należy złożyć nie później niż na 4 miesiące  przed egzaminem</vt:lpstr>
      <vt:lpstr>Zdający, który zdał egzamin otrzymuje CERTYFIKAT kwalifikacji zawodowej wydany przez  okręgową komisję egzaminacyjną.  </vt:lpstr>
      <vt:lpstr>Prezentacja programu PowerPoint</vt:lpstr>
      <vt:lpstr>Prezentacja programu PowerPoint</vt:lpstr>
      <vt:lpstr>Egzamin zawodowy składa się z  części pisemnej i praktycznej.</vt:lpstr>
      <vt:lpstr>Warunki zdania egzaminu</vt:lpstr>
      <vt:lpstr>Prezentacja programu PowerPoint</vt:lpstr>
      <vt:lpstr>Organizacja części pisemnej</vt:lpstr>
      <vt:lpstr>Ok. 30 minut przed egzaminem</vt:lpstr>
      <vt:lpstr>Ok. 10 -  15 minut przed egzaminem</vt:lpstr>
      <vt:lpstr>Po przygotowaniu egzaminu przez operatora</vt:lpstr>
      <vt:lpstr>Spóźnienie na egzamin</vt:lpstr>
      <vt:lpstr>Po zakończeniu czynności organizacyjnych</vt:lpstr>
      <vt:lpstr>Opuszczanie Sali w czasie egzaminu</vt:lpstr>
      <vt:lpstr>Zakończenie egzaminu</vt:lpstr>
      <vt:lpstr>Prezentacja programu PowerPoint</vt:lpstr>
      <vt:lpstr>Organizacja część praktycznej  egzaminu:</vt:lpstr>
      <vt:lpstr>MATERIAŁY I PRZYBORY DO CZĘŚCI  PRAKTYCZNEJ EGZAMINU</vt:lpstr>
      <vt:lpstr>Ok. 20 minut przed egzaminem</vt:lpstr>
      <vt:lpstr>O godzinie wyznaczonej przez  dyrektora OKE</vt:lpstr>
      <vt:lpstr>Po sprawdzeniu kompletności  arkuszy</vt:lpstr>
      <vt:lpstr>Prezentacja programu PowerPoint</vt:lpstr>
      <vt:lpstr>Po zakończeniu czynności  organizacyjnych</vt:lpstr>
      <vt:lpstr>Podczas egzaminu</vt:lpstr>
      <vt:lpstr>Po upływie czasu trwania  egzaminu</vt:lpstr>
      <vt:lpstr>MODEL DK – REZULTATY SĄ NA WYDRUKACH – kwalifikacja EKA.04 Na ostatniej stronie znajduje się tabela</vt:lpstr>
      <vt:lpstr>Unieważnienia egzaminu</vt:lpstr>
      <vt:lpstr>Prezentacja programu PowerPoint</vt:lpstr>
      <vt:lpstr>Informacje na stronie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Egzamin potwierdzający kwalifikacje  w zawodzie   czerwiec - lipiec 2021 rok</dc:title>
  <dc:creator>DP2</dc:creator>
  <cp:lastModifiedBy>DP2</cp:lastModifiedBy>
  <cp:revision>60</cp:revision>
  <dcterms:modified xsi:type="dcterms:W3CDTF">2025-05-19T13:17:52Z</dcterms:modified>
</cp:coreProperties>
</file>