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E9CB"/>
          </a:solidFill>
        </a:fill>
      </a:tcStyle>
    </a:wholeTbl>
    <a:band2H>
      <a:tcTxStyle b="def" i="def"/>
      <a:tcStyle>
        <a:tcBdr/>
        <a:fill>
          <a:solidFill>
            <a:srgbClr val="EEF4E7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5E6CB"/>
          </a:solidFill>
        </a:fill>
      </a:tcStyle>
    </a:wholeTbl>
    <a:band2H>
      <a:tcTxStyle b="def" i="def"/>
      <a:tcStyle>
        <a:tcBdr/>
        <a:fill>
          <a:solidFill>
            <a:srgbClr val="FAF3E7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D8D0"/>
          </a:solidFill>
        </a:fill>
      </a:tcStyle>
    </a:wholeTbl>
    <a:band2H>
      <a:tcTxStyle b="def" i="def"/>
      <a:tcStyle>
        <a:tcBdr/>
        <a:fill>
          <a:solidFill>
            <a:srgbClr val="EEEDE9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3" name="Shape 17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n-lt"/>
        <a:ea typeface="+mn-ea"/>
        <a:cs typeface="+mn-cs"/>
        <a:sym typeface="Helvetica Neue"/>
      </a:defRPr>
    </a:lvl1pPr>
    <a:lvl2pPr indent="228600" latinLnBrk="0">
      <a:defRPr>
        <a:latin typeface="+mn-lt"/>
        <a:ea typeface="+mn-ea"/>
        <a:cs typeface="+mn-cs"/>
        <a:sym typeface="Helvetica Neue"/>
      </a:defRPr>
    </a:lvl2pPr>
    <a:lvl3pPr indent="457200" latinLnBrk="0">
      <a:defRPr>
        <a:latin typeface="+mn-lt"/>
        <a:ea typeface="+mn-ea"/>
        <a:cs typeface="+mn-cs"/>
        <a:sym typeface="Helvetica Neue"/>
      </a:defRPr>
    </a:lvl3pPr>
    <a:lvl4pPr indent="685800" latinLnBrk="0">
      <a:defRPr>
        <a:latin typeface="+mn-lt"/>
        <a:ea typeface="+mn-ea"/>
        <a:cs typeface="+mn-cs"/>
        <a:sym typeface="Helvetica Neue"/>
      </a:defRPr>
    </a:lvl4pPr>
    <a:lvl5pPr indent="914400" latinLnBrk="0">
      <a:defRPr>
        <a:latin typeface="+mn-lt"/>
        <a:ea typeface="+mn-ea"/>
        <a:cs typeface="+mn-cs"/>
        <a:sym typeface="Helvetica Neue"/>
      </a:defRPr>
    </a:lvl5pPr>
    <a:lvl6pPr indent="1143000" latinLnBrk="0">
      <a:defRPr>
        <a:latin typeface="+mn-lt"/>
        <a:ea typeface="+mn-ea"/>
        <a:cs typeface="+mn-cs"/>
        <a:sym typeface="Helvetica Neue"/>
      </a:defRPr>
    </a:lvl6pPr>
    <a:lvl7pPr indent="1371600" latinLnBrk="0">
      <a:defRPr>
        <a:latin typeface="+mn-lt"/>
        <a:ea typeface="+mn-ea"/>
        <a:cs typeface="+mn-cs"/>
        <a:sym typeface="Helvetica Neue"/>
      </a:defRPr>
    </a:lvl7pPr>
    <a:lvl8pPr indent="1600200" latinLnBrk="0">
      <a:defRPr>
        <a:latin typeface="+mn-lt"/>
        <a:ea typeface="+mn-ea"/>
        <a:cs typeface="+mn-cs"/>
        <a:sym typeface="Helvetica Neue"/>
      </a:defRPr>
    </a:lvl8pPr>
    <a:lvl9pPr indent="1828800" latinLnBrk="0">
      <a:defRPr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6"/>
          <p:cNvGrpSpPr/>
          <p:nvPr/>
        </p:nvGrpSpPr>
        <p:grpSpPr>
          <a:xfrm>
            <a:off x="-8466" y="-8469"/>
            <a:ext cx="9169804" cy="6874936"/>
            <a:chOff x="0" y="0"/>
            <a:chExt cx="9169804" cy="6874934"/>
          </a:xfrm>
        </p:grpSpPr>
        <p:sp>
          <p:nvSpPr>
            <p:cNvPr id="22" name="Straight Connector 16"/>
            <p:cNvSpPr/>
            <p:nvPr/>
          </p:nvSpPr>
          <p:spPr>
            <a:xfrm flipV="1">
              <a:off x="5139295" y="4184073"/>
              <a:ext cx="4022476" cy="2682396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" name="Straight Connector 17"/>
            <p:cNvSpPr/>
            <p:nvPr/>
          </p:nvSpPr>
          <p:spPr>
            <a:xfrm>
              <a:off x="7051172" y="8468"/>
              <a:ext cx="1219201" cy="6858000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" name="Freeform 18"/>
            <p:cNvSpPr/>
            <p:nvPr/>
          </p:nvSpPr>
          <p:spPr>
            <a:xfrm>
              <a:off x="6900361" y="8469"/>
              <a:ext cx="2269444" cy="68664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600" fill="norm" stroke="1" extrusionOk="0">
                  <a:moveTo>
                    <a:pt x="19239" y="0"/>
                  </a:moveTo>
                  <a:lnTo>
                    <a:pt x="0" y="21573"/>
                  </a:lnTo>
                  <a:lnTo>
                    <a:pt x="21573" y="21600"/>
                  </a:lnTo>
                  <a:cubicBezTo>
                    <a:pt x="21600" y="14409"/>
                    <a:pt x="21466" y="7218"/>
                    <a:pt x="21493" y="27"/>
                  </a:cubicBezTo>
                  <a:lnTo>
                    <a:pt x="19239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" name="Freeform 19"/>
            <p:cNvSpPr/>
            <p:nvPr/>
          </p:nvSpPr>
          <p:spPr>
            <a:xfrm>
              <a:off x="7213624" y="1"/>
              <a:ext cx="1948148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8" h="21600" fill="norm" stroke="1" extrusionOk="0">
                  <a:moveTo>
                    <a:pt x="0" y="0"/>
                  </a:moveTo>
                  <a:lnTo>
                    <a:pt x="13316" y="21600"/>
                  </a:lnTo>
                  <a:lnTo>
                    <a:pt x="21569" y="21600"/>
                  </a:lnTo>
                  <a:cubicBezTo>
                    <a:pt x="21537" y="14400"/>
                    <a:pt x="21600" y="7200"/>
                    <a:pt x="2156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" name="Freeform 20"/>
            <p:cNvSpPr/>
            <p:nvPr/>
          </p:nvSpPr>
          <p:spPr>
            <a:xfrm>
              <a:off x="6646361" y="3928533"/>
              <a:ext cx="2513566" cy="2937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544" y="0"/>
                  </a:lnTo>
                  <a:cubicBezTo>
                    <a:pt x="21563" y="7200"/>
                    <a:pt x="21581" y="1440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" name="Freeform 21"/>
            <p:cNvSpPr/>
            <p:nvPr/>
          </p:nvSpPr>
          <p:spPr>
            <a:xfrm>
              <a:off x="7018894" y="1"/>
              <a:ext cx="2142877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18716" y="21600"/>
                  </a:lnTo>
                  <a:lnTo>
                    <a:pt x="21600" y="21573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8" name="Freeform 22"/>
            <p:cNvSpPr/>
            <p:nvPr/>
          </p:nvSpPr>
          <p:spPr>
            <a:xfrm>
              <a:off x="8304241" y="1"/>
              <a:ext cx="857531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53" y="0"/>
                  </a:moveTo>
                  <a:lnTo>
                    <a:pt x="0" y="21600"/>
                  </a:lnTo>
                  <a:lnTo>
                    <a:pt x="21600" y="21600"/>
                  </a:lnTo>
                  <a:cubicBezTo>
                    <a:pt x="21553" y="14400"/>
                    <a:pt x="21505" y="7200"/>
                    <a:pt x="21458" y="0"/>
                  </a:cubicBezTo>
                  <a:lnTo>
                    <a:pt x="1705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9" name="Freeform 23"/>
            <p:cNvSpPr/>
            <p:nvPr/>
          </p:nvSpPr>
          <p:spPr>
            <a:xfrm>
              <a:off x="8085697" y="0"/>
              <a:ext cx="1066771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6" h="21600" fill="norm" stroke="1" extrusionOk="0">
                  <a:moveTo>
                    <a:pt x="0" y="0"/>
                  </a:moveTo>
                  <a:lnTo>
                    <a:pt x="18966" y="21600"/>
                  </a:lnTo>
                  <a:lnTo>
                    <a:pt x="21552" y="21600"/>
                  </a:lnTo>
                  <a:cubicBezTo>
                    <a:pt x="21600" y="14391"/>
                    <a:pt x="21217" y="7209"/>
                    <a:pt x="2126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999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" name="Freeform 24"/>
            <p:cNvSpPr/>
            <p:nvPr/>
          </p:nvSpPr>
          <p:spPr>
            <a:xfrm>
              <a:off x="8068763" y="4902200"/>
              <a:ext cx="1094087" cy="1964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500" y="0"/>
                  </a:lnTo>
                  <a:cubicBezTo>
                    <a:pt x="21533" y="7181"/>
                    <a:pt x="21567" y="14363"/>
                    <a:pt x="21600" y="21544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" name="Freeform 27"/>
            <p:cNvSpPr/>
            <p:nvPr/>
          </p:nvSpPr>
          <p:spPr>
            <a:xfrm>
              <a:off x="-1" y="0"/>
              <a:ext cx="863601" cy="56980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32"/>
                  </a:moveTo>
                  <a:lnTo>
                    <a:pt x="21600" y="0"/>
                  </a:lnTo>
                  <a:lnTo>
                    <a:pt x="21600" y="64"/>
                  </a:lnTo>
                  <a:lnTo>
                    <a:pt x="0" y="21600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33" name="Tekst tytułowy"/>
          <p:cNvSpPr txBox="1"/>
          <p:nvPr>
            <p:ph type="title"/>
          </p:nvPr>
        </p:nvSpPr>
        <p:spPr>
          <a:xfrm>
            <a:off x="1130595" y="2404534"/>
            <a:ext cx="5826720" cy="1646303"/>
          </a:xfrm>
          <a:prstGeom prst="rect">
            <a:avLst/>
          </a:prstGeom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Tekst tytułowy</a:t>
            </a:r>
          </a:p>
        </p:txBody>
      </p:sp>
      <p:sp>
        <p:nvSpPr>
          <p:cNvPr id="34" name="Treść - poziom 1…"/>
          <p:cNvSpPr txBox="1"/>
          <p:nvPr>
            <p:ph type="body" sz="quarter" idx="1"/>
          </p:nvPr>
        </p:nvSpPr>
        <p:spPr>
          <a:xfrm>
            <a:off x="1130595" y="4050834"/>
            <a:ext cx="5826720" cy="1096900"/>
          </a:xfrm>
          <a:prstGeom prst="rect">
            <a:avLst/>
          </a:prstGeom>
        </p:spPr>
        <p:txBody>
          <a:bodyPr/>
          <a:lstStyle>
            <a:lvl1pPr marL="0" indent="0" algn="r">
              <a:buClrTx/>
              <a:buSzTx/>
              <a:buNone/>
              <a:defRPr>
                <a:solidFill>
                  <a:srgbClr val="808080"/>
                </a:solidFill>
              </a:defRPr>
            </a:lvl1pPr>
            <a:lvl2pPr marL="0" indent="457200" algn="r">
              <a:buClrTx/>
              <a:buSzTx/>
              <a:buNone/>
              <a:defRPr>
                <a:solidFill>
                  <a:srgbClr val="808080"/>
                </a:solidFill>
              </a:defRPr>
            </a:lvl2pPr>
            <a:lvl3pPr marL="0" indent="914400" algn="r">
              <a:buClrTx/>
              <a:buSzTx/>
              <a:buNone/>
              <a:defRPr>
                <a:solidFill>
                  <a:srgbClr val="808080"/>
                </a:solidFill>
              </a:defRPr>
            </a:lvl3pPr>
            <a:lvl4pPr marL="0" indent="1371600" algn="r">
              <a:buClrTx/>
              <a:buSzTx/>
              <a:buNone/>
              <a:defRPr>
                <a:solidFill>
                  <a:srgbClr val="808080"/>
                </a:solidFill>
              </a:defRPr>
            </a:lvl4pPr>
            <a:lvl5pPr marL="0" indent="1828800" algn="r">
              <a:buClrTx/>
              <a:buSzTx/>
              <a:buNone/>
              <a:defRPr>
                <a:solidFill>
                  <a:srgbClr val="808080"/>
                </a:solidFill>
              </a:defRPr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35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kst tytułowy"/>
          <p:cNvSpPr txBox="1"/>
          <p:nvPr>
            <p:ph type="title"/>
          </p:nvPr>
        </p:nvSpPr>
        <p:spPr>
          <a:xfrm>
            <a:off x="609600" y="609600"/>
            <a:ext cx="6347715" cy="34036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/>
            <a:r>
              <a:t>Tekst tytułowy</a:t>
            </a:r>
          </a:p>
        </p:txBody>
      </p:sp>
      <p:sp>
        <p:nvSpPr>
          <p:cNvPr id="115" name="Treść - poziom 1…"/>
          <p:cNvSpPr txBox="1"/>
          <p:nvPr>
            <p:ph type="body" sz="quarter" idx="1"/>
          </p:nvPr>
        </p:nvSpPr>
        <p:spPr>
          <a:xfrm>
            <a:off x="609600" y="4470400"/>
            <a:ext cx="6347715" cy="1570962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</a:lvl1pPr>
            <a:lvl2pPr marL="0" indent="457200">
              <a:buClrTx/>
              <a:buSzTx/>
              <a:buNone/>
            </a:lvl2pPr>
            <a:lvl3pPr marL="0" indent="914400">
              <a:buClrTx/>
              <a:buSzTx/>
              <a:buNone/>
            </a:lvl3pPr>
            <a:lvl4pPr marL="0" indent="1371600">
              <a:buClrTx/>
              <a:buSzTx/>
              <a:buNone/>
            </a:lvl4pPr>
            <a:lvl5pPr marL="0" indent="1828800">
              <a:buClrTx/>
              <a:buSzTx/>
              <a:buNone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16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kst tytułowy"/>
          <p:cNvSpPr txBox="1"/>
          <p:nvPr>
            <p:ph type="title"/>
          </p:nvPr>
        </p:nvSpPr>
        <p:spPr>
          <a:xfrm>
            <a:off x="774885" y="609600"/>
            <a:ext cx="6072183" cy="30226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/>
            <a:r>
              <a:t>Tekst tytułowy</a:t>
            </a:r>
          </a:p>
        </p:txBody>
      </p:sp>
      <p:sp>
        <p:nvSpPr>
          <p:cNvPr id="124" name="Treść - poziom 1…"/>
          <p:cNvSpPr txBox="1"/>
          <p:nvPr>
            <p:ph type="body" sz="quarter" idx="1"/>
          </p:nvPr>
        </p:nvSpPr>
        <p:spPr>
          <a:xfrm>
            <a:off x="1101073" y="3632200"/>
            <a:ext cx="5419806" cy="381000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1600">
                <a:solidFill>
                  <a:srgbClr val="808080"/>
                </a:solidFill>
              </a:defRPr>
            </a:lvl1pPr>
            <a:lvl2pPr marL="0" indent="457200">
              <a:buClrTx/>
              <a:buSzTx/>
              <a:buNone/>
              <a:defRPr sz="1600">
                <a:solidFill>
                  <a:srgbClr val="808080"/>
                </a:solidFill>
              </a:defRPr>
            </a:lvl2pPr>
            <a:lvl3pPr marL="0" indent="914400">
              <a:buClrTx/>
              <a:buSzTx/>
              <a:buNone/>
              <a:defRPr sz="1600">
                <a:solidFill>
                  <a:srgbClr val="808080"/>
                </a:solidFill>
              </a:defRPr>
            </a:lvl3pPr>
            <a:lvl4pPr marL="0" indent="1371600">
              <a:buClrTx/>
              <a:buSzTx/>
              <a:buNone/>
              <a:defRPr sz="1600">
                <a:solidFill>
                  <a:srgbClr val="808080"/>
                </a:solidFill>
              </a:defRPr>
            </a:lvl4pPr>
            <a:lvl5pPr marL="0" indent="1828800">
              <a:buClrTx/>
              <a:buSzTx/>
              <a:buNone/>
              <a:defRPr sz="1600">
                <a:solidFill>
                  <a:srgbClr val="808080"/>
                </a:solidFill>
              </a:defRPr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25" name="Text Placeholder 2"/>
          <p:cNvSpPr/>
          <p:nvPr>
            <p:ph type="body" sz="quarter" idx="21"/>
          </p:nvPr>
        </p:nvSpPr>
        <p:spPr>
          <a:xfrm>
            <a:off x="609597" y="4470400"/>
            <a:ext cx="6347717" cy="1570963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</a:pPr>
          </a:p>
        </p:txBody>
      </p:sp>
      <p:sp>
        <p:nvSpPr>
          <p:cNvPr id="126" name="TextBox 23"/>
          <p:cNvSpPr txBox="1"/>
          <p:nvPr/>
        </p:nvSpPr>
        <p:spPr>
          <a:xfrm>
            <a:off x="528431" y="469465"/>
            <a:ext cx="365879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27" name="TextBox 24"/>
          <p:cNvSpPr txBox="1"/>
          <p:nvPr/>
        </p:nvSpPr>
        <p:spPr>
          <a:xfrm>
            <a:off x="6793418" y="2565643"/>
            <a:ext cx="365880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2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kst tytułowy"/>
          <p:cNvSpPr txBox="1"/>
          <p:nvPr>
            <p:ph type="title"/>
          </p:nvPr>
        </p:nvSpPr>
        <p:spPr>
          <a:xfrm>
            <a:off x="609598" y="1931988"/>
            <a:ext cx="6347715" cy="2595461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pPr/>
            <a:r>
              <a:t>Tekst tytułowy</a:t>
            </a:r>
          </a:p>
        </p:txBody>
      </p:sp>
      <p:sp>
        <p:nvSpPr>
          <p:cNvPr id="136" name="Treść - poziom 1…"/>
          <p:cNvSpPr txBox="1"/>
          <p:nvPr>
            <p:ph type="body" sz="quarter" idx="1"/>
          </p:nvPr>
        </p:nvSpPr>
        <p:spPr>
          <a:xfrm>
            <a:off x="609598" y="4527448"/>
            <a:ext cx="6347715" cy="1513915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</a:lvl1pPr>
            <a:lvl2pPr marL="0" indent="457200">
              <a:buClrTx/>
              <a:buSzTx/>
              <a:buNone/>
            </a:lvl2pPr>
            <a:lvl3pPr marL="0" indent="914400">
              <a:buClrTx/>
              <a:buSzTx/>
              <a:buNone/>
            </a:lvl3pPr>
            <a:lvl4pPr marL="0" indent="1371600">
              <a:buClrTx/>
              <a:buSzTx/>
              <a:buNone/>
            </a:lvl4pPr>
            <a:lvl5pPr marL="0" indent="1828800">
              <a:buClrTx/>
              <a:buSzTx/>
              <a:buNone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37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kst tytułowy"/>
          <p:cNvSpPr txBox="1"/>
          <p:nvPr>
            <p:ph type="title"/>
          </p:nvPr>
        </p:nvSpPr>
        <p:spPr>
          <a:xfrm>
            <a:off x="774885" y="609600"/>
            <a:ext cx="6072183" cy="30226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/>
            <a:r>
              <a:t>Tekst tytułowy</a:t>
            </a:r>
          </a:p>
        </p:txBody>
      </p:sp>
      <p:sp>
        <p:nvSpPr>
          <p:cNvPr id="145" name="Treść - poziom 1…"/>
          <p:cNvSpPr txBox="1"/>
          <p:nvPr>
            <p:ph type="body" sz="quarter" idx="1"/>
          </p:nvPr>
        </p:nvSpPr>
        <p:spPr>
          <a:xfrm>
            <a:off x="609596" y="4013200"/>
            <a:ext cx="6347718" cy="514249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/>
            </a:lvl1pPr>
            <a:lvl2pPr marL="0" indent="457200">
              <a:buClrTx/>
              <a:buSzTx/>
              <a:buNone/>
              <a:defRPr sz="2400"/>
            </a:lvl2pPr>
            <a:lvl3pPr marL="0" indent="914400">
              <a:buClrTx/>
              <a:buSzTx/>
              <a:buNone/>
              <a:defRPr sz="2400"/>
            </a:lvl3pPr>
            <a:lvl4pPr marL="0" indent="1371600">
              <a:buClrTx/>
              <a:buSzTx/>
              <a:buNone/>
              <a:defRPr sz="2400"/>
            </a:lvl4pPr>
            <a:lvl5pPr marL="0" indent="1828800">
              <a:buClrTx/>
              <a:buSzTx/>
              <a:buNone/>
              <a:defRPr sz="2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46" name="Text Placeholder 2"/>
          <p:cNvSpPr/>
          <p:nvPr>
            <p:ph type="body" sz="quarter" idx="21"/>
          </p:nvPr>
        </p:nvSpPr>
        <p:spPr>
          <a:xfrm>
            <a:off x="609597" y="4527448"/>
            <a:ext cx="6347717" cy="1513915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>
                <a:solidFill>
                  <a:srgbClr val="808080"/>
                </a:solidFill>
              </a:defRPr>
            </a:pPr>
          </a:p>
        </p:txBody>
      </p:sp>
      <p:sp>
        <p:nvSpPr>
          <p:cNvPr id="147" name="TextBox 23"/>
          <p:cNvSpPr txBox="1"/>
          <p:nvPr/>
        </p:nvSpPr>
        <p:spPr>
          <a:xfrm>
            <a:off x="528431" y="469465"/>
            <a:ext cx="365879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48" name="TextBox 24"/>
          <p:cNvSpPr txBox="1"/>
          <p:nvPr/>
        </p:nvSpPr>
        <p:spPr>
          <a:xfrm>
            <a:off x="6793418" y="2565643"/>
            <a:ext cx="365880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49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kst tytułowy"/>
          <p:cNvSpPr txBox="1"/>
          <p:nvPr>
            <p:ph type="title"/>
          </p:nvPr>
        </p:nvSpPr>
        <p:spPr>
          <a:xfrm>
            <a:off x="615848" y="609600"/>
            <a:ext cx="6341465" cy="30226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/>
            <a:r>
              <a:t>Tekst tytułowy</a:t>
            </a:r>
          </a:p>
        </p:txBody>
      </p:sp>
      <p:sp>
        <p:nvSpPr>
          <p:cNvPr id="157" name="Treść - poziom 1…"/>
          <p:cNvSpPr txBox="1"/>
          <p:nvPr>
            <p:ph type="body" sz="quarter" idx="1"/>
          </p:nvPr>
        </p:nvSpPr>
        <p:spPr>
          <a:xfrm>
            <a:off x="609596" y="4013200"/>
            <a:ext cx="6347718" cy="514249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>
                <a:solidFill>
                  <a:schemeClr val="accent1"/>
                </a:solidFill>
              </a:defRPr>
            </a:lvl1pPr>
            <a:lvl2pPr marL="0" indent="457200">
              <a:buClrTx/>
              <a:buSzTx/>
              <a:buNone/>
              <a:defRPr sz="2400">
                <a:solidFill>
                  <a:schemeClr val="accent1"/>
                </a:solidFill>
              </a:defRPr>
            </a:lvl2pPr>
            <a:lvl3pPr marL="0" indent="914400">
              <a:buClrTx/>
              <a:buSzTx/>
              <a:buNone/>
              <a:defRPr sz="2400">
                <a:solidFill>
                  <a:schemeClr val="accent1"/>
                </a:solidFill>
              </a:defRPr>
            </a:lvl3pPr>
            <a:lvl4pPr marL="0" indent="1371600">
              <a:buClrTx/>
              <a:buSzTx/>
              <a:buNone/>
              <a:defRPr sz="2400">
                <a:solidFill>
                  <a:schemeClr val="accent1"/>
                </a:solidFill>
              </a:defRPr>
            </a:lvl4pPr>
            <a:lvl5pPr marL="0" indent="1828800">
              <a:buClrTx/>
              <a:buSzTx/>
              <a:buNone/>
              <a:defRPr sz="2400">
                <a:solidFill>
                  <a:schemeClr val="accent1"/>
                </a:solidFill>
              </a:defRPr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58" name="Text Placeholder 2"/>
          <p:cNvSpPr/>
          <p:nvPr>
            <p:ph type="body" sz="quarter" idx="21"/>
          </p:nvPr>
        </p:nvSpPr>
        <p:spPr>
          <a:xfrm>
            <a:off x="609597" y="4527448"/>
            <a:ext cx="6347717" cy="1513915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>
                <a:solidFill>
                  <a:srgbClr val="808080"/>
                </a:solidFill>
              </a:defRPr>
            </a:pPr>
          </a:p>
        </p:txBody>
      </p:sp>
      <p:sp>
        <p:nvSpPr>
          <p:cNvPr id="159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kst tytułowy"/>
          <p:cNvSpPr txBox="1"/>
          <p:nvPr>
            <p:ph type="title"/>
          </p:nvPr>
        </p:nvSpPr>
        <p:spPr>
          <a:xfrm>
            <a:off x="609598" y="609600"/>
            <a:ext cx="6347714" cy="1320800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43" name="Treść - poziom 1…"/>
          <p:cNvSpPr txBox="1"/>
          <p:nvPr>
            <p:ph type="body" sz="half" idx="1"/>
          </p:nvPr>
        </p:nvSpPr>
        <p:spPr>
          <a:xfrm>
            <a:off x="609598" y="2160590"/>
            <a:ext cx="6347716" cy="3880773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4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kst tytułowy"/>
          <p:cNvSpPr txBox="1"/>
          <p:nvPr>
            <p:ph type="title"/>
          </p:nvPr>
        </p:nvSpPr>
        <p:spPr>
          <a:xfrm>
            <a:off x="609598" y="2700868"/>
            <a:ext cx="6347715" cy="1826582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pPr/>
            <a:r>
              <a:t>Tekst tytułowy</a:t>
            </a:r>
          </a:p>
        </p:txBody>
      </p:sp>
      <p:sp>
        <p:nvSpPr>
          <p:cNvPr id="52" name="Treść - poziom 1…"/>
          <p:cNvSpPr txBox="1"/>
          <p:nvPr>
            <p:ph type="body" sz="quarter" idx="1"/>
          </p:nvPr>
        </p:nvSpPr>
        <p:spPr>
          <a:xfrm>
            <a:off x="609598" y="4527448"/>
            <a:ext cx="6347715" cy="860401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 sz="2000">
                <a:solidFill>
                  <a:srgbClr val="808080"/>
                </a:solidFill>
              </a:defRPr>
            </a:lvl1pPr>
            <a:lvl2pPr marL="0" indent="457200">
              <a:buClrTx/>
              <a:buSzTx/>
              <a:buNone/>
              <a:defRPr sz="2000">
                <a:solidFill>
                  <a:srgbClr val="808080"/>
                </a:solidFill>
              </a:defRPr>
            </a:lvl2pPr>
            <a:lvl3pPr marL="0" indent="914400">
              <a:buClrTx/>
              <a:buSzTx/>
              <a:buNone/>
              <a:defRPr sz="2000">
                <a:solidFill>
                  <a:srgbClr val="808080"/>
                </a:solidFill>
              </a:defRPr>
            </a:lvl3pPr>
            <a:lvl4pPr marL="0" indent="1371600">
              <a:buClrTx/>
              <a:buSzTx/>
              <a:buNone/>
              <a:defRPr sz="2000">
                <a:solidFill>
                  <a:srgbClr val="808080"/>
                </a:solidFill>
              </a:defRPr>
            </a:lvl4pPr>
            <a:lvl5pPr marL="0" indent="1828800">
              <a:buClrTx/>
              <a:buSzTx/>
              <a:buNone/>
              <a:defRPr sz="2000">
                <a:solidFill>
                  <a:srgbClr val="808080"/>
                </a:solidFill>
              </a:defRPr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53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kst tytułowy"/>
          <p:cNvSpPr txBox="1"/>
          <p:nvPr>
            <p:ph type="title"/>
          </p:nvPr>
        </p:nvSpPr>
        <p:spPr>
          <a:xfrm>
            <a:off x="609600" y="609600"/>
            <a:ext cx="6347715" cy="1320800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61" name="Treść - poziom 1…"/>
          <p:cNvSpPr txBox="1"/>
          <p:nvPr>
            <p:ph type="body" sz="quarter" idx="1"/>
          </p:nvPr>
        </p:nvSpPr>
        <p:spPr>
          <a:xfrm>
            <a:off x="609600" y="2160589"/>
            <a:ext cx="3088109" cy="3880773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62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kst tytułowy"/>
          <p:cNvSpPr txBox="1"/>
          <p:nvPr>
            <p:ph type="title"/>
          </p:nvPr>
        </p:nvSpPr>
        <p:spPr>
          <a:xfrm>
            <a:off x="609598" y="609600"/>
            <a:ext cx="6347714" cy="1320800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70" name="Treść - poziom 1…"/>
          <p:cNvSpPr txBox="1"/>
          <p:nvPr>
            <p:ph type="body" sz="quarter" idx="1"/>
          </p:nvPr>
        </p:nvSpPr>
        <p:spPr>
          <a:xfrm>
            <a:off x="609598" y="2160983"/>
            <a:ext cx="3090673" cy="57626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/>
            </a:lvl1pPr>
            <a:lvl2pPr marL="0" indent="457200">
              <a:buClrTx/>
              <a:buSzTx/>
              <a:buNone/>
              <a:defRPr sz="2400"/>
            </a:lvl2pPr>
            <a:lvl3pPr marL="0" indent="914400">
              <a:buClrTx/>
              <a:buSzTx/>
              <a:buNone/>
              <a:defRPr sz="2400"/>
            </a:lvl3pPr>
            <a:lvl4pPr marL="0" indent="1371600">
              <a:buClrTx/>
              <a:buSzTx/>
              <a:buNone/>
              <a:defRPr sz="2400"/>
            </a:lvl4pPr>
            <a:lvl5pPr marL="0" indent="1828800">
              <a:buClrTx/>
              <a:buSzTx/>
              <a:buNone/>
              <a:defRPr sz="2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71" name="Text Placeholder 4"/>
          <p:cNvSpPr/>
          <p:nvPr>
            <p:ph type="body" sz="quarter" idx="21"/>
          </p:nvPr>
        </p:nvSpPr>
        <p:spPr>
          <a:xfrm>
            <a:off x="3866639" y="2160983"/>
            <a:ext cx="3090673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None/>
              <a:defRPr sz="2400"/>
            </a:pPr>
          </a:p>
        </p:txBody>
      </p:sp>
      <p:sp>
        <p:nvSpPr>
          <p:cNvPr id="72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kst tytułowy"/>
          <p:cNvSpPr txBox="1"/>
          <p:nvPr>
            <p:ph type="title"/>
          </p:nvPr>
        </p:nvSpPr>
        <p:spPr>
          <a:xfrm>
            <a:off x="609598" y="609600"/>
            <a:ext cx="6347716" cy="1320800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80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kst tytułowy"/>
          <p:cNvSpPr txBox="1"/>
          <p:nvPr>
            <p:ph type="title"/>
          </p:nvPr>
        </p:nvSpPr>
        <p:spPr>
          <a:xfrm>
            <a:off x="609598" y="1498603"/>
            <a:ext cx="2790183" cy="1278467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/>
            <a:r>
              <a:t>Tekst tytułowy</a:t>
            </a:r>
          </a:p>
        </p:txBody>
      </p:sp>
      <p:sp>
        <p:nvSpPr>
          <p:cNvPr id="95" name="Treść - poziom 1…"/>
          <p:cNvSpPr txBox="1"/>
          <p:nvPr>
            <p:ph type="body" sz="half" idx="1"/>
          </p:nvPr>
        </p:nvSpPr>
        <p:spPr>
          <a:xfrm>
            <a:off x="3571275" y="514925"/>
            <a:ext cx="3386038" cy="5526438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96" name="Text Placeholder 3"/>
          <p:cNvSpPr/>
          <p:nvPr>
            <p:ph type="body" sz="quarter" idx="21"/>
          </p:nvPr>
        </p:nvSpPr>
        <p:spPr>
          <a:xfrm>
            <a:off x="609598" y="2777069"/>
            <a:ext cx="2790183" cy="2584450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 sz="1400"/>
            </a:pPr>
          </a:p>
        </p:txBody>
      </p:sp>
      <p:sp>
        <p:nvSpPr>
          <p:cNvPr id="97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kst tytułowy"/>
          <p:cNvSpPr txBox="1"/>
          <p:nvPr>
            <p:ph type="title"/>
          </p:nvPr>
        </p:nvSpPr>
        <p:spPr>
          <a:xfrm>
            <a:off x="609598" y="4800600"/>
            <a:ext cx="6347716" cy="566738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Tekst tytułowy</a:t>
            </a:r>
          </a:p>
        </p:txBody>
      </p:sp>
      <p:sp>
        <p:nvSpPr>
          <p:cNvPr id="105" name="Picture Placeholder 2"/>
          <p:cNvSpPr/>
          <p:nvPr>
            <p:ph type="pic" sz="half" idx="21"/>
          </p:nvPr>
        </p:nvSpPr>
        <p:spPr>
          <a:xfrm>
            <a:off x="609598" y="609600"/>
            <a:ext cx="6347716" cy="384571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06" name="Treść - poziom 1…"/>
          <p:cNvSpPr txBox="1"/>
          <p:nvPr>
            <p:ph type="body" sz="quarter" idx="1"/>
          </p:nvPr>
        </p:nvSpPr>
        <p:spPr>
          <a:xfrm>
            <a:off x="609598" y="5367337"/>
            <a:ext cx="6347716" cy="674025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 sz="1200"/>
            </a:lvl1pPr>
            <a:lvl2pPr marL="0" indent="457200">
              <a:buClrTx/>
              <a:buSzTx/>
              <a:buNone/>
              <a:defRPr sz="1200"/>
            </a:lvl2pPr>
            <a:lvl3pPr marL="0" indent="914400">
              <a:buClrTx/>
              <a:buSzTx/>
              <a:buNone/>
              <a:defRPr sz="1200"/>
            </a:lvl3pPr>
            <a:lvl4pPr marL="0" indent="1371600">
              <a:buClrTx/>
              <a:buSzTx/>
              <a:buNone/>
              <a:defRPr sz="1200"/>
            </a:lvl4pPr>
            <a:lvl5pPr marL="0" indent="1828800">
              <a:buClrTx/>
              <a:buSzTx/>
              <a:buNone/>
              <a:defRPr sz="12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07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6"/>
          <p:cNvGrpSpPr/>
          <p:nvPr/>
        </p:nvGrpSpPr>
        <p:grpSpPr>
          <a:xfrm>
            <a:off x="-8467" y="-8468"/>
            <a:ext cx="9169805" cy="6874935"/>
            <a:chOff x="0" y="0"/>
            <a:chExt cx="9169804" cy="6874934"/>
          </a:xfrm>
        </p:grpSpPr>
        <p:sp>
          <p:nvSpPr>
            <p:cNvPr id="2" name="Freeform 6"/>
            <p:cNvSpPr/>
            <p:nvPr/>
          </p:nvSpPr>
          <p:spPr>
            <a:xfrm>
              <a:off x="0" y="4021667"/>
              <a:ext cx="457201" cy="2853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21600"/>
                  </a:lnTo>
                  <a:lnTo>
                    <a:pt x="0" y="21536"/>
                  </a:lnTo>
                  <a:cubicBezTo>
                    <a:pt x="133" y="14421"/>
                    <a:pt x="267" y="7307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" name="Straight Connector 7"/>
            <p:cNvSpPr/>
            <p:nvPr/>
          </p:nvSpPr>
          <p:spPr>
            <a:xfrm flipV="1">
              <a:off x="5139296" y="4184073"/>
              <a:ext cx="4022475" cy="2682396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" name="Straight Connector 8"/>
            <p:cNvSpPr/>
            <p:nvPr/>
          </p:nvSpPr>
          <p:spPr>
            <a:xfrm>
              <a:off x="7051173" y="8468"/>
              <a:ext cx="1219200" cy="6858000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" name="Freeform 9"/>
            <p:cNvSpPr/>
            <p:nvPr/>
          </p:nvSpPr>
          <p:spPr>
            <a:xfrm>
              <a:off x="6900362" y="8469"/>
              <a:ext cx="2269443" cy="68664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600" fill="norm" stroke="1" extrusionOk="0">
                  <a:moveTo>
                    <a:pt x="19239" y="0"/>
                  </a:moveTo>
                  <a:lnTo>
                    <a:pt x="0" y="21573"/>
                  </a:lnTo>
                  <a:lnTo>
                    <a:pt x="21573" y="21600"/>
                  </a:lnTo>
                  <a:cubicBezTo>
                    <a:pt x="21600" y="14409"/>
                    <a:pt x="21466" y="7218"/>
                    <a:pt x="21493" y="27"/>
                  </a:cubicBezTo>
                  <a:lnTo>
                    <a:pt x="19239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6" name="Freeform 10"/>
            <p:cNvSpPr/>
            <p:nvPr/>
          </p:nvSpPr>
          <p:spPr>
            <a:xfrm>
              <a:off x="7213624" y="1"/>
              <a:ext cx="1948149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8" h="21600" fill="norm" stroke="1" extrusionOk="0">
                  <a:moveTo>
                    <a:pt x="0" y="0"/>
                  </a:moveTo>
                  <a:lnTo>
                    <a:pt x="13316" y="21600"/>
                  </a:lnTo>
                  <a:lnTo>
                    <a:pt x="21569" y="21600"/>
                  </a:lnTo>
                  <a:cubicBezTo>
                    <a:pt x="21537" y="14400"/>
                    <a:pt x="21600" y="7200"/>
                    <a:pt x="2156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7" name="Freeform 11"/>
            <p:cNvSpPr/>
            <p:nvPr/>
          </p:nvSpPr>
          <p:spPr>
            <a:xfrm>
              <a:off x="6646362" y="3928533"/>
              <a:ext cx="2513566" cy="2937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544" y="0"/>
                  </a:lnTo>
                  <a:cubicBezTo>
                    <a:pt x="21563" y="7200"/>
                    <a:pt x="21581" y="1440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8" name="Freeform 12"/>
            <p:cNvSpPr/>
            <p:nvPr/>
          </p:nvSpPr>
          <p:spPr>
            <a:xfrm>
              <a:off x="7018895" y="1"/>
              <a:ext cx="2142877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18716" y="21600"/>
                  </a:lnTo>
                  <a:lnTo>
                    <a:pt x="21600" y="21573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9" name="Freeform 13"/>
            <p:cNvSpPr/>
            <p:nvPr/>
          </p:nvSpPr>
          <p:spPr>
            <a:xfrm>
              <a:off x="8304242" y="1"/>
              <a:ext cx="857531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53" y="0"/>
                  </a:moveTo>
                  <a:lnTo>
                    <a:pt x="0" y="21600"/>
                  </a:lnTo>
                  <a:lnTo>
                    <a:pt x="21600" y="21600"/>
                  </a:lnTo>
                  <a:cubicBezTo>
                    <a:pt x="21553" y="14400"/>
                    <a:pt x="21505" y="7200"/>
                    <a:pt x="21458" y="0"/>
                  </a:cubicBezTo>
                  <a:lnTo>
                    <a:pt x="1705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0" name="Freeform 14"/>
            <p:cNvSpPr/>
            <p:nvPr/>
          </p:nvSpPr>
          <p:spPr>
            <a:xfrm>
              <a:off x="8085697" y="0"/>
              <a:ext cx="1066771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6" h="21600" fill="norm" stroke="1" extrusionOk="0">
                  <a:moveTo>
                    <a:pt x="0" y="0"/>
                  </a:moveTo>
                  <a:lnTo>
                    <a:pt x="18966" y="21600"/>
                  </a:lnTo>
                  <a:lnTo>
                    <a:pt x="21552" y="21600"/>
                  </a:lnTo>
                  <a:cubicBezTo>
                    <a:pt x="21600" y="14391"/>
                    <a:pt x="21217" y="7209"/>
                    <a:pt x="2126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999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1" name="Freeform 15"/>
            <p:cNvSpPr/>
            <p:nvPr/>
          </p:nvSpPr>
          <p:spPr>
            <a:xfrm>
              <a:off x="8068763" y="4902200"/>
              <a:ext cx="1094087" cy="1964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500" y="0"/>
                  </a:lnTo>
                  <a:cubicBezTo>
                    <a:pt x="21533" y="7181"/>
                    <a:pt x="21567" y="14363"/>
                    <a:pt x="21600" y="21544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13" name="Tekst tytułowy"/>
          <p:cNvSpPr txBox="1"/>
          <p:nvPr>
            <p:ph type="title"/>
          </p:nvPr>
        </p:nvSpPr>
        <p:spPr>
          <a:xfrm>
            <a:off x="457200" y="274637"/>
            <a:ext cx="8229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Tekst tytułowy</a:t>
            </a:r>
          </a:p>
        </p:txBody>
      </p:sp>
      <p:sp>
        <p:nvSpPr>
          <p:cNvPr id="14" name="Treść - poziom 1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5" name="Numer slajdu"/>
          <p:cNvSpPr txBox="1"/>
          <p:nvPr>
            <p:ph type="sldNum" sz="quarter" idx="2"/>
          </p:nvPr>
        </p:nvSpPr>
        <p:spPr>
          <a:xfrm>
            <a:off x="6737311" y="6120968"/>
            <a:ext cx="220004" cy="20591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Trebuchet MS"/>
          <a:ea typeface="Trebuchet MS"/>
          <a:cs typeface="Trebuchet MS"/>
          <a:sym typeface="Trebuchet MS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Trebuchet MS"/>
          <a:ea typeface="Trebuchet MS"/>
          <a:cs typeface="Trebuchet MS"/>
          <a:sym typeface="Trebuchet MS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Trebuchet MS"/>
          <a:ea typeface="Trebuchet MS"/>
          <a:cs typeface="Trebuchet MS"/>
          <a:sym typeface="Trebuchet MS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Trebuchet MS"/>
          <a:ea typeface="Trebuchet MS"/>
          <a:cs typeface="Trebuchet MS"/>
          <a:sym typeface="Trebuchet MS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Trebuchet MS"/>
          <a:ea typeface="Trebuchet MS"/>
          <a:cs typeface="Trebuchet MS"/>
          <a:sym typeface="Trebuchet MS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Trebuchet MS"/>
          <a:ea typeface="Trebuchet MS"/>
          <a:cs typeface="Trebuchet MS"/>
          <a:sym typeface="Trebuchet MS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Trebuchet MS"/>
          <a:ea typeface="Trebuchet MS"/>
          <a:cs typeface="Trebuchet MS"/>
          <a:sym typeface="Trebuchet MS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Trebuchet MS"/>
          <a:ea typeface="Trebuchet MS"/>
          <a:cs typeface="Trebuchet MS"/>
          <a:sym typeface="Trebuchet MS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Trebuchet MS"/>
          <a:ea typeface="Trebuchet MS"/>
          <a:cs typeface="Trebuchet MS"/>
          <a:sym typeface="Trebuchet MS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Tx/>
        <a:buChar char=""/>
        <a:tabLst/>
        <a:defRPr b="0" baseline="0" cap="none" i="0" spc="0" strike="noStrike" sz="1800" u="none">
          <a:solidFill>
            <a:srgbClr val="404040"/>
          </a:solidFill>
          <a:uFillTx/>
          <a:latin typeface="Trebuchet MS"/>
          <a:ea typeface="Trebuchet MS"/>
          <a:cs typeface="Trebuchet MS"/>
          <a:sym typeface="Trebuchet MS"/>
        </a:defRPr>
      </a:lvl1pPr>
      <a:lvl2pPr marL="778668" marR="0" indent="-321468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Tx/>
        <a:buChar char=""/>
        <a:tabLst/>
        <a:defRPr b="0" baseline="0" cap="none" i="0" spc="0" strike="noStrike" sz="1800" u="none">
          <a:solidFill>
            <a:srgbClr val="404040"/>
          </a:solidFill>
          <a:uFillTx/>
          <a:latin typeface="Trebuchet MS"/>
          <a:ea typeface="Trebuchet MS"/>
          <a:cs typeface="Trebuchet MS"/>
          <a:sym typeface="Trebuchet MS"/>
        </a:defRPr>
      </a:lvl2pPr>
      <a:lvl3pPr marL="1208314" marR="0" indent="-293914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Tx/>
        <a:buChar char=""/>
        <a:tabLst/>
        <a:defRPr b="0" baseline="0" cap="none" i="0" spc="0" strike="noStrike" sz="1800" u="none">
          <a:solidFill>
            <a:srgbClr val="404040"/>
          </a:solidFill>
          <a:uFillTx/>
          <a:latin typeface="Trebuchet MS"/>
          <a:ea typeface="Trebuchet MS"/>
          <a:cs typeface="Trebuchet MS"/>
          <a:sym typeface="Trebuchet MS"/>
        </a:defRPr>
      </a:lvl3pPr>
      <a:lvl4pPr marL="1714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Tx/>
        <a:buChar char=""/>
        <a:tabLst/>
        <a:defRPr b="0" baseline="0" cap="none" i="0" spc="0" strike="noStrike" sz="1800" u="none">
          <a:solidFill>
            <a:srgbClr val="404040"/>
          </a:solidFill>
          <a:uFillTx/>
          <a:latin typeface="Trebuchet MS"/>
          <a:ea typeface="Trebuchet MS"/>
          <a:cs typeface="Trebuchet MS"/>
          <a:sym typeface="Trebuchet MS"/>
        </a:defRPr>
      </a:lvl4pPr>
      <a:lvl5pPr marL="21717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Tx/>
        <a:buChar char=""/>
        <a:tabLst/>
        <a:defRPr b="0" baseline="0" cap="none" i="0" spc="0" strike="noStrike" sz="1800" u="none">
          <a:solidFill>
            <a:srgbClr val="404040"/>
          </a:solidFill>
          <a:uFillTx/>
          <a:latin typeface="Trebuchet MS"/>
          <a:ea typeface="Trebuchet MS"/>
          <a:cs typeface="Trebuchet MS"/>
          <a:sym typeface="Trebuchet MS"/>
        </a:defRPr>
      </a:lvl5pPr>
      <a:lvl6pPr marL="2628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Tx/>
        <a:buChar char=""/>
        <a:tabLst/>
        <a:defRPr b="0" baseline="0" cap="none" i="0" spc="0" strike="noStrike" sz="1800" u="none">
          <a:solidFill>
            <a:srgbClr val="404040"/>
          </a:solidFill>
          <a:uFillTx/>
          <a:latin typeface="Trebuchet MS"/>
          <a:ea typeface="Trebuchet MS"/>
          <a:cs typeface="Trebuchet MS"/>
          <a:sym typeface="Trebuchet MS"/>
        </a:defRPr>
      </a:lvl6pPr>
      <a:lvl7pPr marL="30861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Tx/>
        <a:buChar char=""/>
        <a:tabLst/>
        <a:defRPr b="0" baseline="0" cap="none" i="0" spc="0" strike="noStrike" sz="1800" u="none">
          <a:solidFill>
            <a:srgbClr val="404040"/>
          </a:solidFill>
          <a:uFillTx/>
          <a:latin typeface="Trebuchet MS"/>
          <a:ea typeface="Trebuchet MS"/>
          <a:cs typeface="Trebuchet MS"/>
          <a:sym typeface="Trebuchet MS"/>
        </a:defRPr>
      </a:lvl7pPr>
      <a:lvl8pPr marL="35433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Tx/>
        <a:buChar char=""/>
        <a:tabLst/>
        <a:defRPr b="0" baseline="0" cap="none" i="0" spc="0" strike="noStrike" sz="1800" u="none">
          <a:solidFill>
            <a:srgbClr val="404040"/>
          </a:solidFill>
          <a:uFillTx/>
          <a:latin typeface="Trebuchet MS"/>
          <a:ea typeface="Trebuchet MS"/>
          <a:cs typeface="Trebuchet MS"/>
          <a:sym typeface="Trebuchet MS"/>
        </a:defRPr>
      </a:lvl8pPr>
      <a:lvl9pPr marL="4000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Tx/>
        <a:buChar char=""/>
        <a:tabLst/>
        <a:defRPr b="0" baseline="0" cap="none" i="0" spc="0" strike="noStrike" sz="1800" u="none">
          <a:solidFill>
            <a:srgbClr val="404040"/>
          </a:solidFill>
          <a:uFillTx/>
          <a:latin typeface="Trebuchet MS"/>
          <a:ea typeface="Trebuchet MS"/>
          <a:cs typeface="Trebuchet MS"/>
          <a:sym typeface="Trebuchet MS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2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3.jpeg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5.png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hyperlink" Target="http://www.oke.krakow.pl/" TargetMode="External"/><Relationship Id="rId3" Type="http://schemas.openxmlformats.org/officeDocument/2006/relationships/hyperlink" Target="http://www.zsht.pl/" TargetMode="Externa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Egzamin potwierdzający kwalifikacje  w zawodzie   czerwiec - lipiec 2021 rok"/>
          <p:cNvSpPr txBox="1"/>
          <p:nvPr>
            <p:ph type="title" idx="4294967295"/>
          </p:nvPr>
        </p:nvSpPr>
        <p:spPr>
          <a:xfrm>
            <a:off x="2378075" y="2143125"/>
            <a:ext cx="6765925" cy="1436688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3600"/>
              </a:lnSpc>
              <a:spcBef>
                <a:spcPts val="100"/>
              </a:spcBef>
              <a:defRPr b="1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Egzamin zawodowy</a:t>
            </a:r>
            <a:br/>
            <a:r>
              <a:t>sesja LATO 2026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ZĘŚĆ PISEMNA EGZAMINU"/>
          <p:cNvSpPr txBox="1"/>
          <p:nvPr/>
        </p:nvSpPr>
        <p:spPr>
          <a:xfrm>
            <a:off x="713063" y="1905000"/>
            <a:ext cx="7155810" cy="20499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b="1" sz="3400">
                <a:latin typeface="Arial"/>
                <a:ea typeface="Arial"/>
                <a:cs typeface="Arial"/>
                <a:sym typeface="Arial"/>
              </a:defRPr>
            </a:pPr>
            <a:r>
              <a:t>CZĘŚĆ PISEMNA EGZAMINU</a:t>
            </a:r>
            <a:r>
              <a:t> </a:t>
            </a:r>
          </a:p>
          <a:p>
            <a:pPr algn="ctr">
              <a:defRPr b="1" sz="3400">
                <a:latin typeface="Arial"/>
                <a:ea typeface="Arial"/>
                <a:cs typeface="Arial"/>
                <a:sym typeface="Arial"/>
              </a:defRPr>
            </a:pPr>
            <a:r>
              <a:t>na stanowiskach komputerowych</a:t>
            </a:r>
          </a:p>
          <a:p>
            <a:pPr>
              <a:defRPr sz="4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trwa 60 minut i składa się z 40 pytań zamkniętych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Organizacja części pisemnej"/>
          <p:cNvSpPr txBox="1"/>
          <p:nvPr>
            <p:ph type="title" idx="4294967295"/>
          </p:nvPr>
        </p:nvSpPr>
        <p:spPr>
          <a:xfrm>
            <a:off x="1240969" y="482600"/>
            <a:ext cx="5502731" cy="619125"/>
          </a:xfrm>
          <a:prstGeom prst="rect">
            <a:avLst/>
          </a:prstGeom>
        </p:spPr>
        <p:txBody>
          <a:bodyPr/>
          <a:lstStyle>
            <a:lvl1pPr indent="11684" algn="ctr" defTabSz="420623">
              <a:tabLst>
                <a:tab pos="2705100" algn="l"/>
              </a:tabLst>
              <a:defRPr b="1" sz="312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Organizacja części pisemnej</a:t>
            </a:r>
          </a:p>
        </p:txBody>
      </p:sp>
      <p:sp>
        <p:nvSpPr>
          <p:cNvPr id="220" name="W dniu egzaminu zdający zgłoszą się do szkoły co najmniej 30 - 40 minut przed wyznaczoną godziną egzaminu…"/>
          <p:cNvSpPr txBox="1"/>
          <p:nvPr/>
        </p:nvSpPr>
        <p:spPr>
          <a:xfrm>
            <a:off x="533400" y="1508125"/>
            <a:ext cx="8128000" cy="26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17500" indent="-304800">
              <a:lnSpc>
                <a:spcPts val="2200"/>
              </a:lnSpc>
              <a:spcBef>
                <a:spcPts val="400"/>
              </a:spcBef>
              <a:buSzPct val="71000"/>
              <a:buChar char="●"/>
              <a:tabLst>
                <a:tab pos="304800" algn="l"/>
                <a:tab pos="317500" algn="l"/>
                <a:tab pos="80010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W dniu egzaminu zdający zgłoszą się co najmniej </a:t>
            </a:r>
            <a:r>
              <a:t>30 - </a:t>
            </a:r>
            <a:r>
              <a:rPr b="1"/>
              <a:t> 40 minut </a:t>
            </a:r>
            <a:r>
              <a:t>przed wyznaczoną godziną egzaminu</a:t>
            </a:r>
          </a:p>
          <a:p>
            <a:pPr marL="292100" indent="-279400" algn="just">
              <a:lnSpc>
                <a:spcPct val="103000"/>
              </a:lnSpc>
              <a:tabLst>
                <a:tab pos="304800" algn="l"/>
                <a:tab pos="317500" algn="l"/>
                <a:tab pos="8001000" algn="l"/>
              </a:tabLst>
              <a:defRPr sz="24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317500" indent="-304800">
              <a:lnSpc>
                <a:spcPts val="2200"/>
              </a:lnSpc>
              <a:spcBef>
                <a:spcPts val="400"/>
              </a:spcBef>
              <a:buSzPct val="71000"/>
              <a:buChar char="●"/>
              <a:tabLst>
                <a:tab pos="304800" algn="l"/>
                <a:tab pos="317500" algn="l"/>
                <a:tab pos="80010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Każdy  zdający powinien mieć:</a:t>
            </a:r>
          </a:p>
          <a:p>
            <a:pPr marL="292100" indent="-279400">
              <a:lnSpc>
                <a:spcPts val="2300"/>
              </a:lnSpc>
              <a:spcBef>
                <a:spcPts val="600"/>
              </a:spcBef>
              <a:tabLst>
                <a:tab pos="304800" algn="l"/>
                <a:tab pos="317500" algn="l"/>
                <a:tab pos="80010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-   </a:t>
            </a:r>
            <a:r>
              <a:rPr b="1" u="sng"/>
              <a:t>dokument tożsamości wraz ze zdjęciem</a:t>
            </a:r>
            <a:endParaRPr b="1" u="sng"/>
          </a:p>
          <a:p>
            <a:pPr marL="317500" indent="-304800">
              <a:spcBef>
                <a:spcPts val="100"/>
              </a:spcBef>
              <a:buSzPct val="100000"/>
              <a:buChar char="-"/>
              <a:tabLst>
                <a:tab pos="304800" algn="l"/>
                <a:tab pos="317500" algn="l"/>
                <a:tab pos="8001000" algn="l"/>
              </a:tabLst>
              <a:defRPr b="1" sz="2400" u="sng">
                <a:latin typeface="Arial"/>
                <a:ea typeface="Arial"/>
                <a:cs typeface="Arial"/>
                <a:sym typeface="Arial"/>
              </a:defRPr>
            </a:pPr>
            <a:r>
              <a:t>długopis (pióro) z czarnym tuszem</a:t>
            </a:r>
            <a:r>
              <a:rPr u="none"/>
              <a:t> </a:t>
            </a:r>
          </a:p>
          <a:p>
            <a:pPr indent="12700">
              <a:spcBef>
                <a:spcPts val="100"/>
              </a:spcBef>
              <a:tabLst>
                <a:tab pos="304800" algn="l"/>
                <a:tab pos="317500" algn="l"/>
                <a:tab pos="80010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	oraz może mieć</a:t>
            </a:r>
          </a:p>
          <a:p>
            <a:pPr marL="317500" indent="-304800">
              <a:lnSpc>
                <a:spcPts val="2400"/>
              </a:lnSpc>
              <a:spcBef>
                <a:spcPts val="100"/>
              </a:spcBef>
              <a:buSzPct val="100000"/>
              <a:buChar char="-"/>
              <a:tabLst>
                <a:tab pos="304800" algn="l"/>
                <a:tab pos="317500" algn="l"/>
                <a:tab pos="8001000" algn="l"/>
              </a:tabLst>
              <a:defRPr b="1" sz="2400" u="sng">
                <a:latin typeface="Arial"/>
                <a:ea typeface="Arial"/>
                <a:cs typeface="Arial"/>
                <a:sym typeface="Arial"/>
              </a:defRPr>
            </a:pPr>
            <a:r>
              <a:t>kalkulator prosty.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ytuł 2"/>
          <p:cNvSpPr txBox="1"/>
          <p:nvPr>
            <p:ph type="title"/>
          </p:nvPr>
        </p:nvSpPr>
        <p:spPr>
          <a:xfrm>
            <a:off x="402584" y="829597"/>
            <a:ext cx="7980499" cy="787107"/>
          </a:xfrm>
          <a:prstGeom prst="rect">
            <a:avLst/>
          </a:prstGeom>
        </p:spPr>
        <p:txBody>
          <a:bodyPr/>
          <a:lstStyle>
            <a:lvl1pPr algn="ctr">
              <a:defRPr b="1"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Ok. 30 minut przed egzaminem</a:t>
            </a:r>
          </a:p>
        </p:txBody>
      </p:sp>
      <p:sp>
        <p:nvSpPr>
          <p:cNvPr id="223" name="Symbol zastępczy numeru slajdu 5"/>
          <p:cNvSpPr txBox="1"/>
          <p:nvPr>
            <p:ph type="sldNum" sz="quarter" idx="4294967295"/>
          </p:nvPr>
        </p:nvSpPr>
        <p:spPr>
          <a:xfrm>
            <a:off x="6737311" y="6120968"/>
            <a:ext cx="220004" cy="20591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4" name="Symbol zastępczy zawartości 1"/>
          <p:cNvSpPr txBox="1"/>
          <p:nvPr>
            <p:ph type="body" idx="4294967295"/>
          </p:nvPr>
        </p:nvSpPr>
        <p:spPr>
          <a:xfrm>
            <a:off x="714893" y="1621981"/>
            <a:ext cx="6941603" cy="4839590"/>
          </a:xfrm>
          <a:prstGeom prst="rect">
            <a:avLst/>
          </a:prstGeom>
          <a:solidFill>
            <a:srgbClr val="FFFFFF"/>
          </a:solidFill>
        </p:spPr>
        <p:txBody>
          <a:bodyPr lIns="34289" tIns="34289" rIns="34289" bIns="34289"/>
          <a:lstStyle/>
          <a:p>
            <a:pPr lvl="1" marL="285750" indent="-571500" defTabSz="713230">
              <a:lnSpc>
                <a:spcPct val="120000"/>
              </a:lnSpc>
              <a:spcBef>
                <a:spcPts val="900"/>
              </a:spcBef>
              <a:buSzTx/>
              <a:buFont typeface="Wingdings 3"/>
              <a:buNone/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Przewodniczący ZN</a:t>
            </a:r>
          </a:p>
          <a:p>
            <a:pPr lvl="1" marL="144874" indent="-144874" defTabSz="713230">
              <a:lnSpc>
                <a:spcPct val="120000"/>
              </a:lnSpc>
              <a:spcBef>
                <a:spcPts val="900"/>
              </a:spcBef>
              <a:buClr>
                <a:srgbClr val="000000"/>
              </a:buClr>
              <a:buFont typeface="Arial"/>
              <a:buChar char="•"/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przypomina o zakazie wnoszenia i korzystania z: </a:t>
            </a:r>
            <a:endParaRPr>
              <a:solidFill>
                <a:srgbClr val="002060"/>
              </a:solidFill>
            </a:endParaRPr>
          </a:p>
          <a:p>
            <a:pPr lvl="2" marL="468058" indent="-267461" defTabSz="71323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/>
              <a:buChar char="-"/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urządzeń telekomunikacyjnych </a:t>
            </a:r>
            <a:endParaRPr>
              <a:solidFill>
                <a:srgbClr val="002060"/>
              </a:solidFill>
            </a:endParaRPr>
          </a:p>
          <a:p>
            <a:pPr lvl="2" marL="468058" indent="-267461" defTabSz="71323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/>
              <a:buChar char="-"/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materiałów / przyborów, które nie zostały wymienione w informacji dyrektora CKE</a:t>
            </a:r>
            <a:endParaRPr>
              <a:solidFill>
                <a:srgbClr val="002060"/>
              </a:solidFill>
            </a:endParaRPr>
          </a:p>
          <a:p>
            <a:pPr lvl="1" marL="144874" indent="-144874" defTabSz="713230">
              <a:lnSpc>
                <a:spcPct val="120000"/>
              </a:lnSpc>
              <a:spcBef>
                <a:spcPts val="900"/>
              </a:spcBef>
              <a:buClr>
                <a:srgbClr val="000000"/>
              </a:buClr>
              <a:buFont typeface="Arial"/>
              <a:buChar char="•"/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sprawdza tożsamość zdającego i przekazuje mu kartę identyfikacyjną z danymi do logowania.</a:t>
            </a:r>
          </a:p>
          <a:p>
            <a:pPr lvl="1" marL="144874" indent="-144874" defTabSz="713230">
              <a:lnSpc>
                <a:spcPct val="120000"/>
              </a:lnSpc>
              <a:spcBef>
                <a:spcPts val="900"/>
              </a:spcBef>
              <a:buClr>
                <a:srgbClr val="000000"/>
              </a:buClr>
              <a:buFont typeface="Arial"/>
              <a:buChar char="•"/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przeprowadza losowanie miejsc</a:t>
            </a:r>
          </a:p>
          <a:p>
            <a:pPr lvl="1" marL="144874" indent="-144874" defTabSz="713230">
              <a:lnSpc>
                <a:spcPct val="120000"/>
              </a:lnSpc>
              <a:spcBef>
                <a:spcPts val="900"/>
              </a:spcBef>
              <a:buClr>
                <a:srgbClr val="000000"/>
              </a:buClr>
              <a:buFont typeface="Arial"/>
              <a:buChar char="•"/>
              <a:defRPr b="1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zdający potwierdza obecność podpisem w wykazie zdających w sali</a:t>
            </a:r>
          </a:p>
        </p:txBody>
      </p:sp>
      <p:pic>
        <p:nvPicPr>
          <p:cNvPr id="22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97583" y="-770384"/>
            <a:ext cx="1641477" cy="3856258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pole tekstowe 4"/>
          <p:cNvSpPr/>
          <p:nvPr/>
        </p:nvSpPr>
        <p:spPr>
          <a:xfrm>
            <a:off x="7552345" y="4463512"/>
            <a:ext cx="448655" cy="1385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 defTabSz="457200">
              <a:defRPr sz="900">
                <a:latin typeface="Tw Cen MT"/>
                <a:ea typeface="Tw Cen MT"/>
                <a:cs typeface="Tw Cen MT"/>
                <a:sym typeface="Tw Cen MT"/>
              </a:defRPr>
            </a:pPr>
          </a:p>
        </p:txBody>
      </p:sp>
      <p:grpSp>
        <p:nvGrpSpPr>
          <p:cNvPr id="229" name="Grupa 10"/>
          <p:cNvGrpSpPr/>
          <p:nvPr/>
        </p:nvGrpSpPr>
        <p:grpSpPr>
          <a:xfrm>
            <a:off x="7664387" y="2394485"/>
            <a:ext cx="396220" cy="604264"/>
            <a:chOff x="0" y="0"/>
            <a:chExt cx="396218" cy="604263"/>
          </a:xfrm>
        </p:grpSpPr>
        <p:pic>
          <p:nvPicPr>
            <p:cNvPr id="227" name="Picture 2" descr="Picture 2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 flipH="1">
              <a:off x="0" y="-1"/>
              <a:ext cx="396219" cy="6042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28" name="pole tekstowe 12"/>
            <p:cNvSpPr txBox="1"/>
            <p:nvPr/>
          </p:nvSpPr>
          <p:spPr>
            <a:xfrm>
              <a:off x="172966" y="215844"/>
              <a:ext cx="109720" cy="3098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 defTabSz="457200">
                <a:defRPr b="1"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  <a:latin typeface="Tw Cen MT"/>
                  <a:ea typeface="Tw Cen MT"/>
                  <a:cs typeface="Tw Cen MT"/>
                  <a:sym typeface="Tw Cen MT"/>
                </a:defRPr>
              </a:lvl1pPr>
            </a:lstStyle>
            <a:p>
              <a:pPr/>
              <a:r>
                <a:t>Z</a:t>
              </a:r>
            </a:p>
          </p:txBody>
        </p:sp>
      </p:grpSp>
      <p:grpSp>
        <p:nvGrpSpPr>
          <p:cNvPr id="232" name="Grupa 13"/>
          <p:cNvGrpSpPr/>
          <p:nvPr/>
        </p:nvGrpSpPr>
        <p:grpSpPr>
          <a:xfrm>
            <a:off x="7117870" y="3193796"/>
            <a:ext cx="396221" cy="604264"/>
            <a:chOff x="0" y="0"/>
            <a:chExt cx="396220" cy="604263"/>
          </a:xfrm>
        </p:grpSpPr>
        <p:pic>
          <p:nvPicPr>
            <p:cNvPr id="230" name="Picture 2" descr="Picture 2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 flipH="1">
              <a:off x="-1" y="-1"/>
              <a:ext cx="396222" cy="6042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31" name="pole tekstowe 15"/>
            <p:cNvSpPr txBox="1"/>
            <p:nvPr/>
          </p:nvSpPr>
          <p:spPr>
            <a:xfrm>
              <a:off x="172966" y="215844"/>
              <a:ext cx="109720" cy="3098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 defTabSz="457200">
                <a:defRPr b="1">
                  <a:effectLst>
                    <a:outerShdw sx="100000" sy="100000" kx="0" ky="0" algn="b" rotWithShape="0" blurRad="38100" dist="38100" dir="2700000">
                      <a:srgbClr val="000000">
                        <a:alpha val="43137"/>
                      </a:srgbClr>
                    </a:outerShdw>
                  </a:effectLst>
                  <a:latin typeface="Tw Cen MT"/>
                  <a:ea typeface="Tw Cen MT"/>
                  <a:cs typeface="Tw Cen MT"/>
                  <a:sym typeface="Tw Cen MT"/>
                </a:defRPr>
              </a:lvl1pPr>
            </a:lstStyle>
            <a:p>
              <a:pPr/>
              <a:r>
                <a:t>Z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Obraz 5" descr="Obraz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621533" y="2749151"/>
            <a:ext cx="1540131" cy="1359697"/>
          </a:xfrm>
          <a:prstGeom prst="rect">
            <a:avLst/>
          </a:prstGeom>
          <a:ln w="12700">
            <a:miter lim="400000"/>
          </a:ln>
        </p:spPr>
      </p:pic>
      <p:pic>
        <p:nvPicPr>
          <p:cNvPr id="23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519567" y="4108848"/>
            <a:ext cx="1039134" cy="3237982"/>
          </a:xfrm>
          <a:prstGeom prst="rect">
            <a:avLst/>
          </a:prstGeom>
          <a:ln w="12700">
            <a:miter lim="400000"/>
          </a:ln>
        </p:spPr>
      </p:pic>
      <p:sp>
        <p:nvSpPr>
          <p:cNvPr id="236" name="Tytuł 2"/>
          <p:cNvSpPr txBox="1"/>
          <p:nvPr>
            <p:ph type="title"/>
          </p:nvPr>
        </p:nvSpPr>
        <p:spPr>
          <a:xfrm>
            <a:off x="252376" y="478107"/>
            <a:ext cx="7773338" cy="852017"/>
          </a:xfrm>
          <a:prstGeom prst="rect">
            <a:avLst/>
          </a:prstGeom>
        </p:spPr>
        <p:txBody>
          <a:bodyPr/>
          <a:lstStyle>
            <a:lvl1pPr algn="ctr">
              <a:defRPr b="1"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Ok. 10 -  15 minut przed egzaminem</a:t>
            </a:r>
          </a:p>
        </p:txBody>
      </p:sp>
      <p:sp>
        <p:nvSpPr>
          <p:cNvPr id="237" name="Symbol zastępczy numeru slajdu 1"/>
          <p:cNvSpPr txBox="1"/>
          <p:nvPr>
            <p:ph type="sldNum" sz="quarter" idx="4294967295"/>
          </p:nvPr>
        </p:nvSpPr>
        <p:spPr>
          <a:xfrm>
            <a:off x="6737311" y="6120968"/>
            <a:ext cx="220004" cy="20591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38" name="Symbol zastępczy zawartości 2"/>
          <p:cNvSpPr txBox="1"/>
          <p:nvPr>
            <p:ph type="body" idx="4294967295"/>
          </p:nvPr>
        </p:nvSpPr>
        <p:spPr>
          <a:xfrm>
            <a:off x="462090" y="1318593"/>
            <a:ext cx="8219820" cy="4449763"/>
          </a:xfrm>
          <a:prstGeom prst="rect">
            <a:avLst/>
          </a:prstGeom>
        </p:spPr>
        <p:txBody>
          <a:bodyPr lIns="34289" tIns="34289" rIns="34289" bIns="34289"/>
          <a:lstStyle/>
          <a:p>
            <a:pPr lvl="1" marL="0" indent="17693" defTabSz="636970">
              <a:lnSpc>
                <a:spcPct val="120000"/>
              </a:lnSpc>
              <a:spcBef>
                <a:spcPts val="300"/>
              </a:spcBef>
              <a:buSzTx/>
              <a:buFont typeface="Wingdings 3"/>
              <a:buNone/>
              <a:defRPr sz="20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Zdający zajmują wylosowane miejsca egzaminacyjne</a:t>
            </a:r>
            <a:endParaRPr>
              <a:solidFill>
                <a:srgbClr val="002060"/>
              </a:solidFill>
            </a:endParaRPr>
          </a:p>
          <a:p>
            <a:pPr marL="251028" indent="-233335" defTabSz="636970">
              <a:lnSpc>
                <a:spcPct val="120000"/>
              </a:lnSpc>
              <a:spcBef>
                <a:spcPts val="600"/>
              </a:spcBef>
              <a:buClr>
                <a:srgbClr val="000000"/>
              </a:buClr>
              <a:buFont typeface="Arial"/>
              <a:buChar char="•"/>
              <a:defRPr sz="20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PZN informuje zdających o:</a:t>
            </a:r>
            <a:endParaRPr>
              <a:solidFill>
                <a:srgbClr val="002060"/>
              </a:solidFill>
            </a:endParaRPr>
          </a:p>
          <a:p>
            <a:pPr lvl="1" marL="569514" indent="-233335" defTabSz="636970">
              <a:lnSpc>
                <a:spcPct val="12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defRPr sz="20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przebiegu egzaminu</a:t>
            </a:r>
            <a:endParaRPr>
              <a:solidFill>
                <a:srgbClr val="002060"/>
              </a:solidFill>
            </a:endParaRPr>
          </a:p>
          <a:p>
            <a:pPr lvl="1" marL="569514" indent="-233335" defTabSz="636970">
              <a:lnSpc>
                <a:spcPct val="12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defRPr sz="20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sposobie zakończenia egzaminu</a:t>
            </a:r>
            <a:endParaRPr>
              <a:solidFill>
                <a:srgbClr val="002060"/>
              </a:solidFill>
            </a:endParaRPr>
          </a:p>
          <a:p>
            <a:pPr lvl="1" marL="569514" indent="-233335" defTabSz="636970">
              <a:lnSpc>
                <a:spcPct val="12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defRPr sz="20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możliwości powiększenia czcionki i uzyskania wstępnej informacji o wynikach egzaminu</a:t>
            </a:r>
          </a:p>
          <a:p>
            <a:pPr lvl="1" marL="0" indent="336179" defTabSz="636970">
              <a:lnSpc>
                <a:spcPct val="120000"/>
              </a:lnSpc>
              <a:spcBef>
                <a:spcPts val="300"/>
              </a:spcBef>
              <a:buSzTx/>
              <a:buFont typeface="Wingdings 3"/>
              <a:buNone/>
              <a:defRPr b="1" sz="2064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UWAGA!</a:t>
            </a:r>
            <a:endParaRPr>
              <a:solidFill>
                <a:srgbClr val="002060"/>
              </a:solidFill>
            </a:endParaRPr>
          </a:p>
          <a:p>
            <a:pPr lvl="1" marL="569514" indent="-233335" defTabSz="636970">
              <a:lnSpc>
                <a:spcPct val="12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defRPr sz="20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wstępna informacja o liczbie poprawnie udzielonych przez zdającego odpowiedzi nie jest ostatecznym wynikiem egzaminu. Liczba poprawnie udzielonych odpowiedzi może ulec zmianie w wyniku weryfikacji przeprowadzonej przez OKE lub CKE</a:t>
            </a:r>
          </a:p>
        </p:txBody>
      </p:sp>
      <p:pic>
        <p:nvPicPr>
          <p:cNvPr id="239" name="Obraz 3" descr="Obraz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486325" y="1169235"/>
            <a:ext cx="1607346" cy="16073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ytuł 1"/>
          <p:cNvSpPr txBox="1"/>
          <p:nvPr>
            <p:ph type="title"/>
          </p:nvPr>
        </p:nvSpPr>
        <p:spPr>
          <a:xfrm>
            <a:off x="611583" y="638090"/>
            <a:ext cx="7686883" cy="628103"/>
          </a:xfrm>
          <a:prstGeom prst="rect">
            <a:avLst/>
          </a:prstGeom>
        </p:spPr>
        <p:txBody>
          <a:bodyPr/>
          <a:lstStyle>
            <a:lvl1pPr algn="ctr" defTabSz="659831">
              <a:defRPr b="1" sz="278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 przygotowaniu egzaminu przez operatora</a:t>
            </a:r>
          </a:p>
        </p:txBody>
      </p:sp>
      <p:sp>
        <p:nvSpPr>
          <p:cNvPr id="242" name="Symbol zastępczy numeru slajdu 11"/>
          <p:cNvSpPr txBox="1"/>
          <p:nvPr>
            <p:ph type="sldNum" sz="quarter" idx="4294967295"/>
          </p:nvPr>
        </p:nvSpPr>
        <p:spPr>
          <a:xfrm>
            <a:off x="6737311" y="6120968"/>
            <a:ext cx="220004" cy="20591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43" name="pole tekstowe 3"/>
          <p:cNvSpPr txBox="1"/>
          <p:nvPr/>
        </p:nvSpPr>
        <p:spPr>
          <a:xfrm>
            <a:off x="400036" y="1926089"/>
            <a:ext cx="8542023" cy="3365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4289" tIns="34289" rIns="34289" bIns="34289">
            <a:spAutoFit/>
          </a:bodyPr>
          <a:lstStyle/>
          <a:p>
            <a:pPr defTabSz="457200">
              <a:defRPr sz="2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lvl="1" marL="742950" indent="-285750" defTabSz="457200">
              <a:buSzPct val="100000"/>
              <a:buFont typeface="Arial"/>
              <a:buChar char="•"/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Zdający loguje się do systemu: wpisanie nazwy użytkownika i hasła zawartych w karcie identyfikacyjnej</a:t>
            </a:r>
          </a:p>
          <a:p>
            <a:pPr lvl="1" marL="742950" indent="-285750" defTabSz="457200">
              <a:buSzPct val="100000"/>
              <a:buFont typeface="Arial"/>
              <a:buChar char="•"/>
              <a:defRPr sz="2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lvl="1" marL="742950" indent="-285750" defTabSz="457200">
              <a:buSzPct val="100000"/>
              <a:buFont typeface="Arial"/>
              <a:buChar char="•"/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Zapoznaje się z udostępnioną w systemie Instrukcją</a:t>
            </a:r>
          </a:p>
          <a:p>
            <a:pPr lvl="1" marL="742950" indent="-285750" defTabSz="457200">
              <a:buSzPct val="100000"/>
              <a:buFont typeface="Arial"/>
              <a:buChar char="•"/>
              <a:defRPr sz="2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lvl="1" marL="742950" indent="-285750" defTabSz="457200">
              <a:buSzPct val="100000"/>
              <a:buFont typeface="Arial"/>
              <a:buChar char="•"/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sprawdzenie poprawności funkcjonowania indywidualnych stanowisk egzaminacyjnych wspomaganych elektronicznie.</a:t>
            </a:r>
          </a:p>
          <a:p>
            <a:pPr lvl="1" marL="742950" indent="-285750" defTabSz="457200">
              <a:buSzPct val="100000"/>
              <a:buFont typeface="Arial"/>
              <a:buChar char="•"/>
              <a:defRPr sz="2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lvl="5" algn="just" defTabSz="457200">
              <a:defRPr sz="2000">
                <a:latin typeface="Calibri"/>
                <a:ea typeface="Calibri"/>
                <a:cs typeface="Calibri"/>
                <a:sym typeface="Calibri"/>
              </a:defRPr>
            </a:pPr>
            <a:r>
              <a:t>Członkowie ZN udziela</a:t>
            </a:r>
            <a:r>
              <a:t>ją</a:t>
            </a:r>
            <a:r>
              <a:t> odpowiedzi wyłącznie na pytania zdających związane z uzyskaniem dostępu do elektronicznego systemu i rozumieniem Instrukcji.</a:t>
            </a:r>
          </a:p>
        </p:txBody>
      </p:sp>
      <p:pic>
        <p:nvPicPr>
          <p:cNvPr id="244" name="Obraz 8" descr="Obraz 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46786" y="1482603"/>
            <a:ext cx="637808" cy="637808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późnienie na egzamin"/>
          <p:cNvSpPr txBox="1"/>
          <p:nvPr>
            <p:ph type="title" idx="4294967295"/>
          </p:nvPr>
        </p:nvSpPr>
        <p:spPr>
          <a:xfrm>
            <a:off x="1632856" y="1023971"/>
            <a:ext cx="5056189" cy="574676"/>
          </a:xfrm>
          <a:prstGeom prst="rect">
            <a:avLst/>
          </a:prstGeom>
        </p:spPr>
        <p:txBody>
          <a:bodyPr/>
          <a:lstStyle>
            <a:lvl1pPr indent="12700">
              <a:spcBef>
                <a:spcPts val="100"/>
              </a:spcBef>
              <a:defRPr b="1" sz="3400">
                <a:solidFill>
                  <a:srgbClr val="33006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Spóźnienie na egzamin</a:t>
            </a:r>
          </a:p>
        </p:txBody>
      </p:sp>
      <p:sp>
        <p:nvSpPr>
          <p:cNvPr id="247" name="25"/>
          <p:cNvSpPr txBox="1"/>
          <p:nvPr/>
        </p:nvSpPr>
        <p:spPr>
          <a:xfrm>
            <a:off x="8486775" y="6275387"/>
            <a:ext cx="166688" cy="137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25</a:t>
            </a:r>
          </a:p>
        </p:txBody>
      </p:sp>
      <p:sp>
        <p:nvSpPr>
          <p:cNvPr id="248" name="Po rozdaniu arkuszy egzaminacyjnych spóźnieni zdający nie  zostają wpuszczeni do sali egzaminacyjnej.…"/>
          <p:cNvSpPr txBox="1"/>
          <p:nvPr/>
        </p:nvSpPr>
        <p:spPr>
          <a:xfrm>
            <a:off x="327025" y="2334755"/>
            <a:ext cx="8489950" cy="22540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66699" indent="-228599">
              <a:lnSpc>
                <a:spcPts val="2800"/>
              </a:lnSpc>
              <a:spcBef>
                <a:spcPts val="200"/>
              </a:spcBef>
              <a:buClr>
                <a:srgbClr val="330066"/>
              </a:buClr>
              <a:buSzPct val="75000"/>
              <a:buChar char="▪"/>
              <a:tabLst>
                <a:tab pos="254000" algn="l"/>
                <a:tab pos="266700" algn="l"/>
              </a:tabLst>
              <a:defRPr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Zdający, którzy się spóźnili nie są wpuszczeni do sali egzaminacyjnej.</a:t>
            </a:r>
          </a:p>
          <a:p>
            <a:pPr marL="266699" indent="-228599">
              <a:lnSpc>
                <a:spcPts val="2800"/>
              </a:lnSpc>
              <a:spcBef>
                <a:spcPts val="1000"/>
              </a:spcBef>
              <a:buClr>
                <a:srgbClr val="330066"/>
              </a:buClr>
              <a:buSzPct val="75000"/>
              <a:buChar char="▪"/>
              <a:tabLst>
                <a:tab pos="254000" algn="l"/>
                <a:tab pos="266700" algn="l"/>
              </a:tabLst>
              <a:defRPr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 uzasadnionych przypadkach, nie później niż do  zakończeniu czynności organizacyjnych, decyzję o  wpuszczeniu do sali egzaminacyjnej spóźnionego zdającego  podejmuje przewodniczący ZE.</a:t>
            </a:r>
          </a:p>
        </p:txBody>
      </p:sp>
      <p:grpSp>
        <p:nvGrpSpPr>
          <p:cNvPr id="251" name="Grupuj"/>
          <p:cNvGrpSpPr/>
          <p:nvPr/>
        </p:nvGrpSpPr>
        <p:grpSpPr>
          <a:xfrm>
            <a:off x="-1" y="149541"/>
            <a:ext cx="765179" cy="975997"/>
            <a:chOff x="0" y="0"/>
            <a:chExt cx="765178" cy="975996"/>
          </a:xfrm>
        </p:grpSpPr>
        <p:sp>
          <p:nvSpPr>
            <p:cNvPr id="249" name="Prostokąt"/>
            <p:cNvSpPr/>
            <p:nvPr/>
          </p:nvSpPr>
          <p:spPr>
            <a:xfrm>
              <a:off x="-1" y="-1"/>
              <a:ext cx="765179" cy="975997"/>
            </a:xfrm>
            <a:prstGeom prst="rect">
              <a:avLst/>
            </a:prstGeom>
            <a:blipFill rotWithShape="1">
              <a:blip r:embed="rId2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0" name="Prostokąt"/>
            <p:cNvSpPr/>
            <p:nvPr/>
          </p:nvSpPr>
          <p:spPr>
            <a:xfrm>
              <a:off x="63500" y="25390"/>
              <a:ext cx="638179" cy="849039"/>
            </a:xfrm>
            <a:prstGeom prst="rect">
              <a:avLst/>
            </a:prstGeom>
            <a:blipFill rotWithShape="1">
              <a:blip r:embed="rId3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ytuł 1"/>
          <p:cNvSpPr txBox="1"/>
          <p:nvPr>
            <p:ph type="title"/>
          </p:nvPr>
        </p:nvSpPr>
        <p:spPr>
          <a:xfrm>
            <a:off x="332978" y="561360"/>
            <a:ext cx="8238536" cy="589846"/>
          </a:xfrm>
          <a:prstGeom prst="rect">
            <a:avLst/>
          </a:prstGeom>
        </p:spPr>
        <p:txBody>
          <a:bodyPr/>
          <a:lstStyle>
            <a:lvl1pPr algn="ctr" defTabSz="773855">
              <a:defRPr b="1" sz="309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 zakończeniu czynności organizacyjnych</a:t>
            </a:r>
          </a:p>
        </p:txBody>
      </p:sp>
      <p:sp>
        <p:nvSpPr>
          <p:cNvPr id="254" name="Symbol zastępczy numeru slajdu 12"/>
          <p:cNvSpPr txBox="1"/>
          <p:nvPr>
            <p:ph type="sldNum" sz="quarter" idx="4294967295"/>
          </p:nvPr>
        </p:nvSpPr>
        <p:spPr>
          <a:xfrm>
            <a:off x="6737311" y="6120968"/>
            <a:ext cx="220004" cy="20591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55" name="pole tekstowe 3"/>
          <p:cNvSpPr txBox="1"/>
          <p:nvPr/>
        </p:nvSpPr>
        <p:spPr>
          <a:xfrm>
            <a:off x="332977" y="1272746"/>
            <a:ext cx="8098678" cy="5367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4289" tIns="34289" rIns="34289" bIns="34289">
            <a:spAutoFit/>
          </a:bodyPr>
          <a:lstStyle/>
          <a:p>
            <a:pPr algn="just" defTabSz="457200">
              <a:defRPr sz="2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marL="342900" indent="-342900" algn="just" defTabSz="457200">
              <a:spcBef>
                <a:spcPts val="600"/>
              </a:spcBef>
              <a:buSzPct val="100000"/>
              <a:buFont typeface="Arial"/>
              <a:buChar char="•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Zdający pracuje przy indywidualnym stanowisku egzaminacyjnym,</a:t>
            </a:r>
          </a:p>
          <a:p>
            <a:pPr marL="342900" indent="-342900" algn="just" defTabSz="457200">
              <a:spcBef>
                <a:spcPts val="600"/>
              </a:spcBef>
              <a:buSzPct val="100000"/>
              <a:buFont typeface="Arial"/>
              <a:buChar char="•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jest na bieżąco informowany o godzinie zakończenia części pisemnej egzaminu oraz o czasie, jaki mu pozostał do zakończenia egzaminu</a:t>
            </a:r>
            <a:r>
              <a:t> (Czas trwania części pisemnej danego zdającego rozpoczyna się z chwilą rozpoczęcia przez niego rozwiązywania zadań i jest rejestrowany w systemie indywidualnie dla każdego zdającego).</a:t>
            </a:r>
          </a:p>
          <a:p>
            <a:pPr marL="342900" indent="-342900" algn="just" defTabSz="457200">
              <a:spcBef>
                <a:spcPts val="600"/>
              </a:spcBef>
              <a:buSzPct val="100000"/>
              <a:buFont typeface="Arial"/>
              <a:buChar char="•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Zdający nie powinien opuszczać sali egzaminacyjnej.</a:t>
            </a:r>
          </a:p>
          <a:p>
            <a:pPr marL="342900" indent="-342900" algn="just" defTabSz="457200">
              <a:spcBef>
                <a:spcPts val="600"/>
              </a:spcBef>
              <a:buSzPct val="100000"/>
              <a:buFont typeface="Arial"/>
              <a:buChar char="•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przez podniesienie ręki zgłasza np. zakończenie egzaminu, problemy ze sprzętem.</a:t>
            </a:r>
            <a:endParaRPr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Tytuł 1"/>
          <p:cNvSpPr txBox="1"/>
          <p:nvPr>
            <p:ph type="title"/>
          </p:nvPr>
        </p:nvSpPr>
        <p:spPr>
          <a:xfrm>
            <a:off x="516748" y="974553"/>
            <a:ext cx="8137395" cy="739136"/>
          </a:xfrm>
          <a:prstGeom prst="rect">
            <a:avLst/>
          </a:prstGeom>
        </p:spPr>
        <p:txBody>
          <a:bodyPr/>
          <a:lstStyle>
            <a:lvl1pPr algn="ctr">
              <a:defRPr b="1"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Opuszczanie Sali w czasie egzaminu</a:t>
            </a:r>
          </a:p>
        </p:txBody>
      </p:sp>
      <p:sp>
        <p:nvSpPr>
          <p:cNvPr id="258" name="Symbol zastępczy zawartości 2"/>
          <p:cNvSpPr txBox="1"/>
          <p:nvPr>
            <p:ph type="body" idx="1"/>
          </p:nvPr>
        </p:nvSpPr>
        <p:spPr>
          <a:xfrm>
            <a:off x="414582" y="2108717"/>
            <a:ext cx="8136926" cy="3648271"/>
          </a:xfrm>
          <a:prstGeom prst="rect">
            <a:avLst/>
          </a:prstGeom>
        </p:spPr>
        <p:txBody>
          <a:bodyPr/>
          <a:lstStyle/>
          <a:p>
            <a:pPr marL="0" indent="0" algn="just" defTabSz="787571">
              <a:spcBef>
                <a:spcPts val="700"/>
              </a:spcBef>
              <a:buSzTx/>
              <a:buFont typeface="Wingdings 3"/>
              <a:buNone/>
              <a:defRPr sz="2376">
                <a:latin typeface="Arial"/>
                <a:ea typeface="Arial"/>
                <a:cs typeface="Arial"/>
                <a:sym typeface="Arial"/>
              </a:defRPr>
            </a:pPr>
            <a:r>
              <a:t>W szczególnie uzasadnionych przypadkach przewodniczący ZN może zezwolić zdającemu na opuszczenie sali po zapewnieniu warunków wykluczających możliwość kontaktowania się zdającego z innymi osobami, z wyjątkiem osób udzielających pomocy medycznej.</a:t>
            </a:r>
          </a:p>
          <a:p>
            <a:pPr marL="0" indent="0" algn="just" defTabSz="787571">
              <a:spcBef>
                <a:spcPts val="700"/>
              </a:spcBef>
              <a:buSzTx/>
              <a:buFont typeface="Wingdings 3"/>
              <a:buNone/>
              <a:defRPr sz="2376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algn="just" defTabSz="787571">
              <a:spcBef>
                <a:spcPts val="700"/>
              </a:spcBef>
              <a:buSzTx/>
              <a:buFont typeface="Wingdings 3"/>
              <a:buNone/>
              <a:defRPr sz="2376">
                <a:latin typeface="Arial"/>
                <a:ea typeface="Arial"/>
                <a:cs typeface="Arial"/>
                <a:sym typeface="Arial"/>
              </a:defRPr>
            </a:pPr>
            <a:r>
              <a:t>Czas trwania części pisemnej egzaminu zawodowego tego zdającego zostaje przedłużony o czas, jaki przebywał poza salą egzaminacyjną</a:t>
            </a:r>
          </a:p>
        </p:txBody>
      </p:sp>
      <p:sp>
        <p:nvSpPr>
          <p:cNvPr id="259" name="Symbol zastępczy numeru slajdu 3"/>
          <p:cNvSpPr txBox="1"/>
          <p:nvPr>
            <p:ph type="sldNum" sz="quarter" idx="4294967295"/>
          </p:nvPr>
        </p:nvSpPr>
        <p:spPr>
          <a:xfrm>
            <a:off x="6737311" y="6120968"/>
            <a:ext cx="220004" cy="20591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Tytuł 1"/>
          <p:cNvSpPr txBox="1"/>
          <p:nvPr>
            <p:ph type="title"/>
          </p:nvPr>
        </p:nvSpPr>
        <p:spPr>
          <a:xfrm>
            <a:off x="685330" y="506560"/>
            <a:ext cx="7773340" cy="671619"/>
          </a:xfrm>
          <a:prstGeom prst="rect">
            <a:avLst/>
          </a:prstGeom>
        </p:spPr>
        <p:txBody>
          <a:bodyPr/>
          <a:lstStyle>
            <a:lvl1pPr algn="ctr">
              <a:defRPr b="1"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Zakończenie egzaminu</a:t>
            </a:r>
          </a:p>
        </p:txBody>
      </p:sp>
      <p:sp>
        <p:nvSpPr>
          <p:cNvPr id="262" name="Symbol zastępczy zawartości 2"/>
          <p:cNvSpPr txBox="1"/>
          <p:nvPr>
            <p:ph type="body" idx="1"/>
          </p:nvPr>
        </p:nvSpPr>
        <p:spPr>
          <a:xfrm>
            <a:off x="519075" y="1318770"/>
            <a:ext cx="7772873" cy="5205693"/>
          </a:xfrm>
          <a:prstGeom prst="rect">
            <a:avLst/>
          </a:prstGeom>
        </p:spPr>
        <p:txBody>
          <a:bodyPr/>
          <a:lstStyle/>
          <a:p>
            <a:pPr marL="192022" indent="-192022" algn="just" defTabSz="768094">
              <a:spcBef>
                <a:spcPts val="800"/>
              </a:spcBef>
              <a:defRPr sz="2400">
                <a:solidFill>
                  <a:srgbClr val="000000"/>
                </a:solidFill>
              </a:defRPr>
            </a:pPr>
          </a:p>
          <a:p>
            <a:pPr marL="192023" indent="-192023" algn="just" defTabSz="768094">
              <a:spcBef>
                <a:spcPts val="800"/>
              </a:spcBef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Po zakończeniu egzaminu przez wszystkich zdających Przewodniczący ZN ogłasza zakończenie egzaminu</a:t>
            </a:r>
          </a:p>
          <a:p>
            <a:pPr marL="192023" indent="-192023" algn="just" defTabSz="768094">
              <a:spcBef>
                <a:spcPts val="800"/>
              </a:spcBef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Zdający pozostają na swoich miejscach, dopóki członkowie ZN nie zezwolą im na opuszczenie sali. </a:t>
            </a:r>
          </a:p>
          <a:p>
            <a:pPr marL="192023" indent="-192023" algn="just" defTabSz="768094">
              <a:spcBef>
                <a:spcPts val="800"/>
              </a:spcBef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Po zamknięciu egzaminu przez operatora zdający mogą wrócić do Sali i sprawdzić wynik egzaminu</a:t>
            </a:r>
          </a:p>
          <a:p>
            <a:pPr marL="192023" indent="-192023" algn="just" defTabSz="768094">
              <a:spcBef>
                <a:spcPts val="800"/>
              </a:spcBef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PZN  w obecności członków ZN i wyłonionego spośród zdających co najmniej jednego przedstawiciela:</a:t>
            </a:r>
          </a:p>
          <a:p>
            <a:pPr lvl="1" marL="576070" indent="-192023" algn="just" defTabSz="768094">
              <a:spcBef>
                <a:spcPts val="400"/>
              </a:spcBef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nadzoruje nagrywanie i sprawdzanie jakości zapisu przez operatora na nośnik plików z wynikami zdających oraz płyty DVD z zarchiwizowanym Wirtualnym Serwerem Egzaminacyjnym, </a:t>
            </a:r>
          </a:p>
        </p:txBody>
      </p:sp>
      <p:sp>
        <p:nvSpPr>
          <p:cNvPr id="263" name="Symbol zastępczy numeru slajdu 3"/>
          <p:cNvSpPr txBox="1"/>
          <p:nvPr>
            <p:ph type="sldNum" sz="quarter" idx="4294967295"/>
          </p:nvPr>
        </p:nvSpPr>
        <p:spPr>
          <a:xfrm>
            <a:off x="6737311" y="6120968"/>
            <a:ext cx="220004" cy="20591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ZĘŚĆ PRAKTYCZNA EGZAMINU"/>
          <p:cNvSpPr txBox="1"/>
          <p:nvPr>
            <p:ph type="body" sz="quarter" idx="4294967295"/>
          </p:nvPr>
        </p:nvSpPr>
        <p:spPr>
          <a:xfrm>
            <a:off x="-103469" y="1871803"/>
            <a:ext cx="8134351" cy="1219201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Font typeface="Wingdings 3"/>
              <a:buNone/>
              <a:defRPr b="1"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CZĘŚĆ PRAKTYCZNA EGZAMINU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rostokąt 2"/>
          <p:cNvSpPr txBox="1"/>
          <p:nvPr/>
        </p:nvSpPr>
        <p:spPr>
          <a:xfrm>
            <a:off x="637798" y="1521259"/>
            <a:ext cx="7596984" cy="41200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171450" indent="-269999" algn="just" defTabSz="685800">
              <a:spcBef>
                <a:spcPts val="700"/>
              </a:spcBef>
              <a:buSzPct val="96000"/>
              <a:buChar char="❑"/>
              <a:defRPr sz="24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Egzamin  jest  </a:t>
            </a:r>
            <a:r>
              <a:rPr b="1"/>
              <a:t>obowiązkowy dla uczniów.</a:t>
            </a:r>
          </a:p>
          <a:p>
            <a:pPr marL="171450" indent="-269999" algn="just" defTabSz="685800">
              <a:spcBef>
                <a:spcPts val="700"/>
              </a:spcBef>
              <a:buSzPct val="96000"/>
              <a:buChar char="❑"/>
              <a:defRPr sz="24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Obowiązkowy → musi przystąpić do części pisemnej i praktycznej (nie musi zdać).</a:t>
            </a:r>
          </a:p>
          <a:p>
            <a:pPr marL="171450" indent="-269999" algn="just" defTabSz="685800">
              <a:spcBef>
                <a:spcPts val="700"/>
              </a:spcBef>
              <a:buSzPct val="96000"/>
              <a:buChar char="❑"/>
              <a:defRPr sz="24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Zdający przystąpił do egzaminu zawodowego, czyli:</a:t>
            </a:r>
          </a:p>
          <a:p>
            <a:pPr marL="490724" indent="-257175" defTabSz="685800">
              <a:spcBef>
                <a:spcPts val="1300"/>
              </a:spcBef>
              <a:buClr>
                <a:srgbClr val="002060"/>
              </a:buClr>
              <a:buSzPct val="100000"/>
              <a:buChar char="▪"/>
              <a:defRPr sz="24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przyszedł na część pisemną i praktyczną egzaminu,</a:t>
            </a:r>
          </a:p>
          <a:p>
            <a:pPr marL="490724" indent="-257175" defTabSz="685800">
              <a:spcBef>
                <a:spcPts val="1300"/>
              </a:spcBef>
              <a:buClr>
                <a:srgbClr val="002060"/>
              </a:buClr>
              <a:buSzPct val="100000"/>
              <a:buChar char="▪"/>
              <a:defRPr sz="24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złożył podpis na wykazie zdających,</a:t>
            </a:r>
          </a:p>
          <a:p>
            <a:pPr marL="490724" indent="-257175" defTabSz="685800">
              <a:spcBef>
                <a:spcPts val="1300"/>
              </a:spcBef>
              <a:buClr>
                <a:srgbClr val="002060"/>
              </a:buClr>
              <a:buSzPct val="100000"/>
              <a:buChar char="▪"/>
              <a:defRPr sz="24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zalogował się w elektronicznym systemie przeprowadzania egzaminu, </a:t>
            </a:r>
          </a:p>
          <a:p>
            <a:pPr marL="490724" indent="-257175" defTabSz="685800">
              <a:spcBef>
                <a:spcPts val="1300"/>
              </a:spcBef>
              <a:buClr>
                <a:srgbClr val="002060"/>
              </a:buClr>
              <a:buSzPct val="100000"/>
              <a:buChar char="▪"/>
              <a:defRPr sz="24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zakodował kartę oceny.</a:t>
            </a:r>
          </a:p>
        </p:txBody>
      </p:sp>
      <p:sp>
        <p:nvSpPr>
          <p:cNvPr id="178" name="Prostokąt 3"/>
          <p:cNvSpPr txBox="1"/>
          <p:nvPr/>
        </p:nvSpPr>
        <p:spPr>
          <a:xfrm>
            <a:off x="864200" y="566449"/>
            <a:ext cx="7319680" cy="572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685800">
              <a:defRPr b="1" spc="-47" sz="34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Egzamin zawodowy – </a:t>
            </a:r>
            <a:r>
              <a:rPr>
                <a:solidFill>
                  <a:srgbClr val="C00000"/>
                </a:solidFill>
              </a:rPr>
              <a:t>Formuła 2019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Organizacja część praktycznej  egzaminu:"/>
          <p:cNvSpPr txBox="1"/>
          <p:nvPr>
            <p:ph type="title" idx="4294967295"/>
          </p:nvPr>
        </p:nvSpPr>
        <p:spPr>
          <a:xfrm>
            <a:off x="191587" y="485191"/>
            <a:ext cx="6991851" cy="933061"/>
          </a:xfrm>
          <a:prstGeom prst="rect">
            <a:avLst/>
          </a:prstGeom>
        </p:spPr>
        <p:txBody>
          <a:bodyPr/>
          <a:lstStyle/>
          <a:p>
            <a:pPr indent="10033" algn="ctr" defTabSz="361188">
              <a:lnSpc>
                <a:spcPts val="3400"/>
              </a:lnSpc>
              <a:spcBef>
                <a:spcPts val="300"/>
              </a:spcBef>
              <a:tabLst>
                <a:tab pos="2324100" algn="l"/>
                <a:tab pos="3505200" algn="l"/>
              </a:tabLst>
              <a:defRPr b="1" sz="268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Organizacja część praktycznej  egzaminu</a:t>
            </a:r>
            <a:r>
              <a:rPr>
                <a:solidFill>
                  <a:srgbClr val="330066"/>
                </a:solidFill>
              </a:rPr>
              <a:t>:</a:t>
            </a:r>
          </a:p>
        </p:txBody>
      </p:sp>
      <p:sp>
        <p:nvSpPr>
          <p:cNvPr id="268" name="W dniu egzaminu zdający zgłoszą się do szkoły w maseczce co  najmniej 30 - 40 minut przed wyznaczoną godziną egzaminu  (Zdający w SN, SS przychodzą co najmniej 40 minut przed egzaminem)…"/>
          <p:cNvSpPr txBox="1"/>
          <p:nvPr>
            <p:ph type="body" idx="4294967295"/>
          </p:nvPr>
        </p:nvSpPr>
        <p:spPr>
          <a:xfrm>
            <a:off x="275563" y="1349801"/>
            <a:ext cx="8001001" cy="5610837"/>
          </a:xfrm>
          <a:prstGeom prst="rect">
            <a:avLst/>
          </a:prstGeom>
        </p:spPr>
        <p:txBody>
          <a:bodyPr/>
          <a:lstStyle/>
          <a:p>
            <a:pPr marL="0" indent="11302" defTabSz="406908">
              <a:lnSpc>
                <a:spcPct val="90000"/>
              </a:lnSpc>
              <a:spcBef>
                <a:spcPts val="200"/>
              </a:spcBef>
              <a:buSzTx/>
              <a:buFont typeface="Wingdings 3"/>
              <a:buNone/>
              <a:tabLst>
                <a:tab pos="254000" algn="l"/>
                <a:tab pos="266700" algn="l"/>
              </a:tabLst>
              <a:defRPr sz="1779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- </a:t>
            </a:r>
            <a:r>
              <a:rPr sz="2136">
                <a:latin typeface="Arial"/>
                <a:ea typeface="Arial"/>
                <a:cs typeface="Arial"/>
                <a:sym typeface="Arial"/>
              </a:rPr>
              <a:t>W dniu egzaminu zdający zgłoszą się do szkoły co  najmniej </a:t>
            </a:r>
            <a:r>
              <a:rPr b="1" sz="2136">
                <a:latin typeface="Arial"/>
                <a:ea typeface="Arial"/>
                <a:cs typeface="Arial"/>
                <a:sym typeface="Arial"/>
              </a:rPr>
              <a:t>30 - 40 minut </a:t>
            </a:r>
            <a:r>
              <a:rPr sz="2136">
                <a:latin typeface="Arial"/>
                <a:ea typeface="Arial"/>
                <a:cs typeface="Arial"/>
                <a:sym typeface="Arial"/>
              </a:rPr>
              <a:t>przed wyznaczoną godziną egzaminu </a:t>
            </a:r>
            <a:endParaRPr sz="2136">
              <a:latin typeface="Arial"/>
              <a:ea typeface="Arial"/>
              <a:cs typeface="Arial"/>
              <a:sym typeface="Arial"/>
            </a:endParaRPr>
          </a:p>
          <a:p>
            <a:pPr marL="271271" indent="-259968" defTabSz="406908">
              <a:lnSpc>
                <a:spcPct val="90000"/>
              </a:lnSpc>
              <a:spcBef>
                <a:spcPts val="200"/>
              </a:spcBef>
              <a:buSzPct val="70000"/>
              <a:buChar char="●"/>
              <a:tabLst>
                <a:tab pos="254000" algn="l"/>
                <a:tab pos="266700" algn="l"/>
              </a:tabLst>
              <a:defRPr sz="213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11302" defTabSz="406908">
              <a:lnSpc>
                <a:spcPct val="90000"/>
              </a:lnSpc>
              <a:spcBef>
                <a:spcPts val="200"/>
              </a:spcBef>
              <a:buSzTx/>
              <a:buFont typeface="Wingdings 3"/>
              <a:buNone/>
              <a:tabLst>
                <a:tab pos="254000" algn="l"/>
                <a:tab pos="266700" algn="l"/>
              </a:tabLst>
              <a:defRPr sz="213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- Zdający wchodzą do sali pojedynczo według kolejności na  liście</a:t>
            </a:r>
          </a:p>
          <a:p>
            <a:pPr marL="0" indent="11302" defTabSz="406908">
              <a:lnSpc>
                <a:spcPct val="90000"/>
              </a:lnSpc>
              <a:spcBef>
                <a:spcPts val="200"/>
              </a:spcBef>
              <a:buSzTx/>
              <a:buFont typeface="Wingdings 3"/>
              <a:buNone/>
              <a:tabLst>
                <a:tab pos="254000" algn="l"/>
                <a:tab pos="266700" algn="l"/>
              </a:tabLst>
              <a:defRPr sz="213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- Każdy zdający powinien mieć:</a:t>
            </a:r>
          </a:p>
          <a:p>
            <a:pPr marL="248665" indent="-237363" defTabSz="406908">
              <a:spcBef>
                <a:spcPts val="0"/>
              </a:spcBef>
              <a:buSzTx/>
              <a:buFont typeface="Wingdings 3"/>
              <a:buNone/>
              <a:tabLst>
                <a:tab pos="254000" algn="l"/>
                <a:tab pos="266700" algn="l"/>
              </a:tabLst>
              <a:defRPr sz="2136" u="sng">
                <a:solidFill>
                  <a:srgbClr val="000000"/>
                </a:solidFill>
                <a:effectLst>
                  <a:outerShdw sx="100000" sy="100000" kx="0" ky="0" algn="b" rotWithShape="0" blurRad="33909" dist="33909" dir="2700000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pPr>
            <a:r>
              <a:t>1. </a:t>
            </a:r>
            <a:r>
              <a:rPr b="1"/>
              <a:t>dokument tożsamości wraz ze zdjęciem</a:t>
            </a:r>
          </a:p>
          <a:p>
            <a:pPr marL="248665" indent="-237363" defTabSz="406908">
              <a:spcBef>
                <a:spcPts val="100"/>
              </a:spcBef>
              <a:buSzTx/>
              <a:buFont typeface="Wingdings 3"/>
              <a:buNone/>
              <a:tabLst>
                <a:tab pos="254000" algn="l"/>
                <a:tab pos="266700" algn="l"/>
              </a:tabLst>
              <a:defRPr b="1" sz="2136" u="sng">
                <a:solidFill>
                  <a:srgbClr val="000000"/>
                </a:solidFill>
                <a:effectLst>
                  <a:outerShdw sx="100000" sy="100000" kx="0" ky="0" algn="b" rotWithShape="0" blurRad="33909" dist="33909" dir="2700000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pPr>
            <a:r>
              <a:t>2. długopis (pióro) z czarnym tuszem</a:t>
            </a:r>
          </a:p>
          <a:p>
            <a:pPr marL="248665" indent="-237363" defTabSz="406908">
              <a:spcBef>
                <a:spcPts val="100"/>
              </a:spcBef>
              <a:buSzTx/>
              <a:buFont typeface="Wingdings 3"/>
              <a:buNone/>
              <a:tabLst>
                <a:tab pos="254000" algn="l"/>
                <a:tab pos="266700" algn="l"/>
              </a:tabLst>
              <a:defRPr b="1" sz="2136" u="sng">
                <a:solidFill>
                  <a:srgbClr val="000000"/>
                </a:solidFill>
                <a:effectLst>
                  <a:outerShdw sx="100000" sy="100000" kx="0" ky="0" algn="b" rotWithShape="0" blurRad="33909" dist="33909" dir="2700000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pPr>
            <a:r>
              <a:t>3. przybory wymienione w Komunikacie CKE</a:t>
            </a:r>
          </a:p>
          <a:p>
            <a:pPr marL="248665" indent="-237363" defTabSz="406908">
              <a:spcBef>
                <a:spcPts val="100"/>
              </a:spcBef>
              <a:buSzTx/>
              <a:buFont typeface="Wingdings 3"/>
              <a:buNone/>
              <a:tabLst>
                <a:tab pos="254000" algn="l"/>
                <a:tab pos="266700" algn="l"/>
              </a:tabLst>
              <a:defRPr b="1" sz="2136" u="sng">
                <a:solidFill>
                  <a:srgbClr val="000000"/>
                </a:solidFill>
                <a:effectLst>
                  <a:outerShdw sx="100000" sy="100000" kx="0" ky="0" algn="b" rotWithShape="0" blurRad="33909" dist="33909" dir="2700000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pPr>
            <a:r>
              <a:t>4. ubranie robocze</a:t>
            </a:r>
          </a:p>
          <a:p>
            <a:pPr marL="248665" indent="-237363" defTabSz="406908">
              <a:spcBef>
                <a:spcPts val="100"/>
              </a:spcBef>
              <a:buSzTx/>
              <a:buFont typeface="Wingdings 3"/>
              <a:buNone/>
              <a:tabLst>
                <a:tab pos="254000" algn="l"/>
                <a:tab pos="266700" algn="l"/>
              </a:tabLst>
              <a:defRPr b="1" sz="2136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11302" defTabSz="406908">
              <a:lnSpc>
                <a:spcPct val="90000"/>
              </a:lnSpc>
              <a:spcBef>
                <a:spcPts val="200"/>
              </a:spcBef>
              <a:buSzTx/>
              <a:buFont typeface="Wingdings 3"/>
              <a:buNone/>
              <a:tabLst>
                <a:tab pos="254000" algn="l"/>
                <a:tab pos="266700" algn="l"/>
              </a:tabLst>
              <a:defRPr sz="213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- PZN przeprowadza losowanie stanowisk</a:t>
            </a:r>
          </a:p>
          <a:p>
            <a:pPr marL="0" indent="11302" defTabSz="406908">
              <a:lnSpc>
                <a:spcPct val="90000"/>
              </a:lnSpc>
              <a:spcBef>
                <a:spcPts val="200"/>
              </a:spcBef>
              <a:buSzTx/>
              <a:buFont typeface="Wingdings 3"/>
              <a:buNone/>
              <a:tabLst>
                <a:tab pos="254000" algn="l"/>
                <a:tab pos="266700" algn="l"/>
              </a:tabLst>
              <a:defRPr sz="213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- Zdający podpisuje się na wykazie własnym długopisem</a:t>
            </a:r>
          </a:p>
          <a:p>
            <a:pPr marL="271271" indent="-259968" defTabSz="406908">
              <a:lnSpc>
                <a:spcPct val="90000"/>
              </a:lnSpc>
              <a:spcBef>
                <a:spcPts val="200"/>
              </a:spcBef>
              <a:buSzPct val="70000"/>
              <a:buChar char="●"/>
              <a:tabLst>
                <a:tab pos="254000" algn="l"/>
                <a:tab pos="266700" algn="l"/>
              </a:tabLst>
              <a:defRPr b="1" sz="213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271271" indent="-259968" defTabSz="406908">
              <a:lnSpc>
                <a:spcPct val="90000"/>
              </a:lnSpc>
              <a:spcBef>
                <a:spcPts val="200"/>
              </a:spcBef>
              <a:buSzPct val="70000"/>
              <a:buChar char="●"/>
              <a:tabLst>
                <a:tab pos="254000" algn="l"/>
                <a:tab pos="266700" algn="l"/>
              </a:tabLst>
              <a:defRPr b="1" sz="213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Do sali nie można wnosić żadnych urządzeń  telekomunikacyjnych oraz innych niedozwolonych materiałów i  przyborów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MATERIAŁY I PRZYBORY DO CZĘŚCI  PRAKTYCZNEJ EGZAMINU"/>
          <p:cNvSpPr txBox="1"/>
          <p:nvPr>
            <p:ph type="title" idx="4294967295"/>
          </p:nvPr>
        </p:nvSpPr>
        <p:spPr>
          <a:xfrm>
            <a:off x="795180" y="533330"/>
            <a:ext cx="7358220" cy="1344683"/>
          </a:xfrm>
          <a:prstGeom prst="rect">
            <a:avLst/>
          </a:prstGeom>
        </p:spPr>
        <p:txBody>
          <a:bodyPr/>
          <a:lstStyle>
            <a:lvl1pPr indent="12319" algn="ctr" defTabSz="443484">
              <a:lnSpc>
                <a:spcPts val="3500"/>
              </a:lnSpc>
              <a:spcBef>
                <a:spcPts val="200"/>
              </a:spcBef>
              <a:defRPr b="1" sz="32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MATERIAŁY I PRZYBORY DO CZĘŚCI  PRAKTYCZNEJ EGZAMINU</a:t>
            </a:r>
          </a:p>
        </p:txBody>
      </p:sp>
      <p:sp>
        <p:nvSpPr>
          <p:cNvPr id="271" name="kalkulator prosty, ołówek, gumka, linijka, temperówka (rękawiczki)…"/>
          <p:cNvSpPr txBox="1"/>
          <p:nvPr/>
        </p:nvSpPr>
        <p:spPr>
          <a:xfrm>
            <a:off x="234714" y="1873528"/>
            <a:ext cx="8479153" cy="41325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defTabSz="457200">
              <a:lnSpc>
                <a:spcPts val="3800"/>
              </a:lnSpc>
              <a:defRPr sz="2300">
                <a:latin typeface="Arial"/>
                <a:ea typeface="Arial"/>
                <a:cs typeface="Arial"/>
                <a:sym typeface="Arial"/>
              </a:defRPr>
            </a:pPr>
            <a:r>
              <a:t>EKA.0</a:t>
            </a:r>
            <a:r>
              <a:t>4</a:t>
            </a:r>
            <a:r>
              <a:t> - kalkulator prosty*, ołówek, gumka, linijka, temperówka</a:t>
            </a:r>
          </a:p>
          <a:p>
            <a:pPr defTabSz="457200">
              <a:lnSpc>
                <a:spcPts val="3800"/>
              </a:lnSpc>
              <a:defRPr sz="2300">
                <a:latin typeface="Arial"/>
                <a:ea typeface="Arial"/>
                <a:cs typeface="Arial"/>
                <a:sym typeface="Arial"/>
              </a:defRPr>
            </a:pPr>
            <a:r>
              <a:t>EKA.0</a:t>
            </a:r>
            <a:r>
              <a:t>5</a:t>
            </a:r>
            <a:r>
              <a:t> - kalkulator prosty*, ołówek, gumka, linijka, temperówka</a:t>
            </a:r>
          </a:p>
          <a:p>
            <a:pPr indent="12700">
              <a:lnSpc>
                <a:spcPts val="2300"/>
              </a:lnSpc>
              <a:spcBef>
                <a:spcPts val="400"/>
              </a:spcBef>
              <a:tabLst>
                <a:tab pos="1752600" algn="l"/>
              </a:tabLst>
              <a:defRPr sz="2300">
                <a:latin typeface="Arial"/>
                <a:ea typeface="Arial"/>
                <a:cs typeface="Arial"/>
                <a:sym typeface="Arial"/>
              </a:defRPr>
            </a:pPr>
            <a:r>
              <a:t>HGT.0</a:t>
            </a:r>
            <a:r>
              <a:t>3</a:t>
            </a:r>
            <a:r>
              <a:t> </a:t>
            </a:r>
            <a:r>
              <a:t>– kalkulator prosty*, ołówek, gumka, linijka, temperówka</a:t>
            </a:r>
          </a:p>
          <a:p>
            <a:pPr defTabSz="457200">
              <a:lnSpc>
                <a:spcPts val="3800"/>
              </a:lnSpc>
              <a:defRPr sz="2300">
                <a:latin typeface="Arial"/>
                <a:ea typeface="Arial"/>
                <a:cs typeface="Arial"/>
                <a:sym typeface="Arial"/>
              </a:defRPr>
            </a:pPr>
            <a:r>
              <a:t>HGT.06 </a:t>
            </a:r>
            <a:r>
              <a:t>-  kalkulator prosty*, ołówek, gumka, linijka, temperówka</a:t>
            </a:r>
          </a:p>
          <a:p>
            <a:pPr indent="12700">
              <a:lnSpc>
                <a:spcPts val="2300"/>
              </a:lnSpc>
              <a:spcBef>
                <a:spcPts val="400"/>
              </a:spcBef>
              <a:tabLst>
                <a:tab pos="1752600" algn="l"/>
              </a:tabLst>
              <a:defRPr sz="2300">
                <a:latin typeface="Arial"/>
                <a:ea typeface="Arial"/>
                <a:cs typeface="Arial"/>
                <a:sym typeface="Arial"/>
              </a:defRPr>
            </a:pPr>
            <a:r>
              <a:t>HGT.07 - kalkulator prosty*, ołówek, gumka, linijka, temperówka</a:t>
            </a:r>
          </a:p>
          <a:p>
            <a:pPr defTabSz="457200">
              <a:lnSpc>
                <a:spcPts val="3800"/>
              </a:lnSpc>
              <a:defRPr sz="2300">
                <a:latin typeface="Arial"/>
                <a:ea typeface="Arial"/>
                <a:cs typeface="Arial"/>
                <a:sym typeface="Arial"/>
              </a:defRPr>
            </a:pPr>
            <a:r>
              <a:t>HGT.08 - kalkulator prosty*, ołówek, gumka, linijka, temperówka</a:t>
            </a:r>
          </a:p>
          <a:p>
            <a:pPr defTabSz="457200">
              <a:lnSpc>
                <a:spcPts val="3800"/>
              </a:lnSpc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 indent="12700">
              <a:lnSpc>
                <a:spcPts val="2300"/>
              </a:lnSpc>
              <a:spcBef>
                <a:spcPts val="400"/>
              </a:spcBef>
              <a:tabLst>
                <a:tab pos="1752600" algn="l"/>
              </a:tabLst>
              <a:defRPr sz="2300">
                <a:latin typeface="Arial"/>
                <a:ea typeface="Arial"/>
                <a:cs typeface="Arial"/>
                <a:sym typeface="Arial"/>
              </a:defRPr>
            </a:pPr>
            <a:r>
              <a:t>HGT.12 - kalkulator prosty*, ołówek, gumka, linijka lub ekierka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12700">
              <a:lnSpc>
                <a:spcPts val="2300"/>
              </a:lnSpc>
              <a:spcBef>
                <a:spcPts val="400"/>
              </a:spcBef>
              <a:tabLst>
                <a:tab pos="1752600" algn="l"/>
              </a:tabLst>
              <a:defRPr sz="20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O godzinie wyznaczonej przez  dyrektora OKE"/>
          <p:cNvSpPr txBox="1"/>
          <p:nvPr>
            <p:ph type="title" idx="4294967295"/>
          </p:nvPr>
        </p:nvSpPr>
        <p:spPr>
          <a:xfrm>
            <a:off x="1324945" y="203200"/>
            <a:ext cx="5801343" cy="1177925"/>
          </a:xfrm>
          <a:prstGeom prst="rect">
            <a:avLst/>
          </a:prstGeom>
        </p:spPr>
        <p:txBody>
          <a:bodyPr/>
          <a:lstStyle>
            <a:lvl1pPr indent="12573" algn="ctr" defTabSz="452627">
              <a:lnSpc>
                <a:spcPts val="4300"/>
              </a:lnSpc>
              <a:spcBef>
                <a:spcPts val="300"/>
              </a:spcBef>
              <a:tabLst>
                <a:tab pos="2374900" algn="l"/>
                <a:tab pos="2641600" algn="l"/>
              </a:tabLst>
              <a:defRPr b="1" sz="33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 godzinie wyznaczonej przez  dyrektora OKE</a:t>
            </a:r>
          </a:p>
        </p:txBody>
      </p:sp>
      <p:sp>
        <p:nvSpPr>
          <p:cNvPr id="274" name="31"/>
          <p:cNvSpPr txBox="1"/>
          <p:nvPr/>
        </p:nvSpPr>
        <p:spPr>
          <a:xfrm>
            <a:off x="8486775" y="6275387"/>
            <a:ext cx="166688" cy="137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31</a:t>
            </a:r>
          </a:p>
        </p:txBody>
      </p:sp>
      <p:sp>
        <p:nvSpPr>
          <p:cNvPr id="275" name="●"/>
          <p:cNvSpPr txBox="1"/>
          <p:nvPr/>
        </p:nvSpPr>
        <p:spPr>
          <a:xfrm>
            <a:off x="342900" y="1937384"/>
            <a:ext cx="153988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6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●</a:t>
            </a:r>
          </a:p>
        </p:txBody>
      </p:sp>
      <p:sp>
        <p:nvSpPr>
          <p:cNvPr id="276" name="PZN przekazuje zdającym Arkusze egzaminacyjne wraz z  Kartami oceny"/>
          <p:cNvSpPr txBox="1"/>
          <p:nvPr/>
        </p:nvSpPr>
        <p:spPr>
          <a:xfrm>
            <a:off x="662780" y="1867970"/>
            <a:ext cx="7818440" cy="6992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lnSpc>
                <a:spcPts val="2800"/>
              </a:lnSpc>
              <a:spcBef>
                <a:spcPts val="200"/>
              </a:spcBef>
              <a:defRPr sz="2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Zdający otrzymuje arkusze egzaminacyjne wraz z  Kartami oceny</a:t>
            </a:r>
          </a:p>
        </p:txBody>
      </p:sp>
      <p:sp>
        <p:nvSpPr>
          <p:cNvPr id="277" name="●"/>
          <p:cNvSpPr txBox="1"/>
          <p:nvPr/>
        </p:nvSpPr>
        <p:spPr>
          <a:xfrm>
            <a:off x="342900" y="3067684"/>
            <a:ext cx="153988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6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●</a:t>
            </a:r>
          </a:p>
        </p:txBody>
      </p:sp>
      <p:sp>
        <p:nvSpPr>
          <p:cNvPr id="278" name="PZN poleca zdającym sprawdzenie kompletności materiałów  i uzupełnia ewentualne braki:"/>
          <p:cNvSpPr txBox="1"/>
          <p:nvPr/>
        </p:nvSpPr>
        <p:spPr>
          <a:xfrm>
            <a:off x="685800" y="3017518"/>
            <a:ext cx="8293100" cy="704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lnSpc>
                <a:spcPts val="2800"/>
              </a:lnSpc>
              <a:spcBef>
                <a:spcPts val="200"/>
              </a:spcBef>
              <a:tabLst>
                <a:tab pos="31369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Zdający sprawdza kompletność materiałów  i uzupełniane są ewentualne braki</a:t>
            </a:r>
          </a:p>
        </p:txBody>
      </p:sp>
      <p:grpSp>
        <p:nvGrpSpPr>
          <p:cNvPr id="281" name="Grupuj"/>
          <p:cNvGrpSpPr/>
          <p:nvPr/>
        </p:nvGrpSpPr>
        <p:grpSpPr>
          <a:xfrm>
            <a:off x="6743699" y="656272"/>
            <a:ext cx="765176" cy="977901"/>
            <a:chOff x="0" y="0"/>
            <a:chExt cx="765175" cy="977900"/>
          </a:xfrm>
        </p:grpSpPr>
        <p:sp>
          <p:nvSpPr>
            <p:cNvPr id="279" name="Prostokąt"/>
            <p:cNvSpPr/>
            <p:nvPr/>
          </p:nvSpPr>
          <p:spPr>
            <a:xfrm>
              <a:off x="0" y="0"/>
              <a:ext cx="765175" cy="977900"/>
            </a:xfrm>
            <a:prstGeom prst="rect">
              <a:avLst/>
            </a:prstGeom>
            <a:blipFill rotWithShape="1">
              <a:blip r:embed="rId2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80" name="Prostokąt"/>
            <p:cNvSpPr/>
            <p:nvPr/>
          </p:nvSpPr>
          <p:spPr>
            <a:xfrm>
              <a:off x="63500" y="25399"/>
              <a:ext cx="638175" cy="850901"/>
            </a:xfrm>
            <a:prstGeom prst="rect">
              <a:avLst/>
            </a:prstGeom>
            <a:blipFill rotWithShape="1">
              <a:blip r:embed="rId3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o sprawdzeniu kompletności  arkuszy"/>
          <p:cNvSpPr txBox="1"/>
          <p:nvPr>
            <p:ph type="title" idx="4294967295"/>
          </p:nvPr>
        </p:nvSpPr>
        <p:spPr>
          <a:xfrm>
            <a:off x="329097" y="503158"/>
            <a:ext cx="7824303" cy="820792"/>
          </a:xfrm>
          <a:prstGeom prst="rect">
            <a:avLst/>
          </a:prstGeom>
        </p:spPr>
        <p:txBody>
          <a:bodyPr/>
          <a:lstStyle>
            <a:lvl1pPr indent="12191" algn="ctr" defTabSz="438911">
              <a:lnSpc>
                <a:spcPts val="4200"/>
              </a:lnSpc>
              <a:spcBef>
                <a:spcPts val="300"/>
              </a:spcBef>
              <a:defRPr b="1" sz="32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 sprawdzeniu kompletności  arkuszy</a:t>
            </a:r>
          </a:p>
        </p:txBody>
      </p:sp>
      <p:sp>
        <p:nvSpPr>
          <p:cNvPr id="284" name="32"/>
          <p:cNvSpPr txBox="1"/>
          <p:nvPr/>
        </p:nvSpPr>
        <p:spPr>
          <a:xfrm>
            <a:off x="8486775" y="6275387"/>
            <a:ext cx="166688" cy="137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32</a:t>
            </a:r>
          </a:p>
        </p:txBody>
      </p:sp>
      <p:sp>
        <p:nvSpPr>
          <p:cNvPr id="285" name="Zdający nie podpisują materiałów egzaminacyjnych  Zdający zapoznają się szczegółowo z „Instrukcją dla  zadającego” na pierwszej stronie arkusza"/>
          <p:cNvSpPr txBox="1"/>
          <p:nvPr/>
        </p:nvSpPr>
        <p:spPr>
          <a:xfrm>
            <a:off x="419864" y="1361899"/>
            <a:ext cx="7642770" cy="7124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ct val="105999"/>
              </a:lnSpc>
              <a:spcBef>
                <a:spcPts val="3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  <a:r>
              <a:rPr>
                <a:latin typeface="Arial"/>
                <a:ea typeface="Arial"/>
                <a:cs typeface="Arial"/>
                <a:sym typeface="Arial"/>
              </a:rPr>
              <a:t>Zdający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12700">
              <a:lnSpc>
                <a:spcPct val="105999"/>
              </a:lnSpc>
              <a:spcBef>
                <a:spcPts val="3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 - zapoznaje  się szczegółowo z „Instrukcją dla  zdającego” na pierwszej stronie arkusza</a:t>
            </a:r>
          </a:p>
          <a:p>
            <a:pPr indent="12700">
              <a:lnSpc>
                <a:spcPct val="105999"/>
              </a:lnSpc>
              <a:spcBef>
                <a:spcPts val="3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 - koduje arkusz egzaminacyjny i kartę oceny.</a:t>
            </a:r>
          </a:p>
          <a:p>
            <a:pPr indent="12700">
              <a:lnSpc>
                <a:spcPct val="105999"/>
              </a:lnSpc>
              <a:spcBef>
                <a:spcPts val="3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 - w miejscu na naklejkę wpisuje kod szkoły - </a:t>
            </a:r>
          </a:p>
          <a:p>
            <a:pPr indent="12700">
              <a:lnSpc>
                <a:spcPct val="105999"/>
              </a:lnSpc>
              <a:spcBef>
                <a:spcPts val="3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121701 - 05353</a:t>
            </a:r>
            <a:endParaRPr b="1"/>
          </a:p>
          <a:p>
            <a:pPr indent="12700">
              <a:lnSpc>
                <a:spcPct val="105999"/>
              </a:lnSpc>
              <a:spcBef>
                <a:spcPts val="300"/>
              </a:spcBef>
              <a:defRPr b="1" sz="2400">
                <a:latin typeface="Arial"/>
                <a:ea typeface="Arial"/>
                <a:cs typeface="Arial"/>
                <a:sym typeface="Arial"/>
              </a:defRPr>
            </a:pPr>
          </a:p>
          <a:p>
            <a:pPr indent="12700">
              <a:lnSpc>
                <a:spcPct val="105999"/>
              </a:lnSpc>
              <a:spcBef>
                <a:spcPts val="300"/>
              </a:spcBef>
              <a:defRPr b="1" sz="2400">
                <a:latin typeface="Arial"/>
                <a:ea typeface="Arial"/>
                <a:cs typeface="Arial"/>
                <a:sym typeface="Arial"/>
              </a:defRPr>
            </a:pPr>
            <a:r>
              <a:t>Nie podpisujecie materiałów egzaminacyjnych !</a:t>
            </a:r>
          </a:p>
          <a:p>
            <a:pPr indent="12700">
              <a:lnSpc>
                <a:spcPct val="105999"/>
              </a:lnSpc>
              <a:spcBef>
                <a:spcPts val="300"/>
              </a:spcBef>
              <a:defRPr b="1" sz="2400">
                <a:latin typeface="Arial"/>
                <a:ea typeface="Arial"/>
                <a:cs typeface="Arial"/>
                <a:sym typeface="Arial"/>
              </a:defRPr>
            </a:pPr>
          </a:p>
          <a:p>
            <a:pPr indent="12700">
              <a:lnSpc>
                <a:spcPct val="105999"/>
              </a:lnSpc>
              <a:spcBef>
                <a:spcPts val="300"/>
              </a:spcBef>
              <a:defRPr b="1" sz="2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indent="12700">
              <a:lnSpc>
                <a:spcPct val="105999"/>
              </a:lnSpc>
              <a:spcBef>
                <a:spcPts val="300"/>
              </a:spcBef>
              <a:defRPr b="1" sz="2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indent="12700">
              <a:lnSpc>
                <a:spcPct val="105999"/>
              </a:lnSpc>
              <a:spcBef>
                <a:spcPts val="300"/>
              </a:spcBef>
              <a:defRPr b="1" sz="2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indent="12700">
              <a:lnSpc>
                <a:spcPct val="105999"/>
              </a:lnSpc>
              <a:spcBef>
                <a:spcPts val="300"/>
              </a:spcBef>
              <a:defRPr b="1" sz="2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indent="12700">
              <a:lnSpc>
                <a:spcPct val="105999"/>
              </a:lnSpc>
              <a:spcBef>
                <a:spcPts val="300"/>
              </a:spcBef>
              <a:defRPr sz="2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indent="12700">
              <a:lnSpc>
                <a:spcPct val="105999"/>
              </a:lnSpc>
              <a:spcBef>
                <a:spcPts val="3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indent="12700">
              <a:lnSpc>
                <a:spcPct val="105999"/>
              </a:lnSpc>
              <a:spcBef>
                <a:spcPts val="3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indent="12700">
              <a:lnSpc>
                <a:spcPct val="105999"/>
              </a:lnSpc>
              <a:spcBef>
                <a:spcPts val="3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288" name="Grupuj"/>
          <p:cNvGrpSpPr/>
          <p:nvPr/>
        </p:nvGrpSpPr>
        <p:grpSpPr>
          <a:xfrm>
            <a:off x="-4764" y="4773593"/>
            <a:ext cx="9144005" cy="2135051"/>
            <a:chOff x="0" y="0"/>
            <a:chExt cx="9144003" cy="2135049"/>
          </a:xfrm>
        </p:grpSpPr>
        <p:sp>
          <p:nvSpPr>
            <p:cNvPr id="286" name="Prostokąt"/>
            <p:cNvSpPr/>
            <p:nvPr/>
          </p:nvSpPr>
          <p:spPr>
            <a:xfrm>
              <a:off x="-1" y="0"/>
              <a:ext cx="9144005" cy="2135050"/>
            </a:xfrm>
            <a:prstGeom prst="rect">
              <a:avLst/>
            </a:prstGeom>
            <a:blipFill rotWithShape="1">
              <a:blip r:embed="rId2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87" name="Prostokąt"/>
            <p:cNvSpPr/>
            <p:nvPr/>
          </p:nvSpPr>
          <p:spPr>
            <a:xfrm>
              <a:off x="-1" y="101800"/>
              <a:ext cx="8763005" cy="456998"/>
            </a:xfrm>
            <a:prstGeom prst="rect">
              <a:avLst/>
            </a:prstGeom>
            <a:blipFill rotWithShape="1">
              <a:blip r:embed="rId3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289" name="OSTATNI MOMENT DLA SPÓŹNIALSKICH"/>
          <p:cNvSpPr txBox="1"/>
          <p:nvPr/>
        </p:nvSpPr>
        <p:spPr>
          <a:xfrm>
            <a:off x="95793" y="5512525"/>
            <a:ext cx="9060910" cy="4578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3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OSTATNI MOMENT DLA SPÓŹNIALSKICH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roup 1032"/>
          <p:cNvGrpSpPr/>
          <p:nvPr/>
        </p:nvGrpSpPr>
        <p:grpSpPr>
          <a:xfrm>
            <a:off x="314006" y="314008"/>
            <a:ext cx="8515986" cy="6229985"/>
            <a:chOff x="0" y="0"/>
            <a:chExt cx="8515984" cy="6229984"/>
          </a:xfrm>
        </p:grpSpPr>
        <p:pic>
          <p:nvPicPr>
            <p:cNvPr id="291" name="Picture 1034" descr="Picture 1034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8515985" cy="622998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92" name="AutoShape 1033"/>
            <p:cNvSpPr/>
            <p:nvPr/>
          </p:nvSpPr>
          <p:spPr>
            <a:xfrm>
              <a:off x="938529" y="897890"/>
              <a:ext cx="5146041" cy="347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235" y="19866"/>
                  </a:moveTo>
                  <a:lnTo>
                    <a:pt x="19990" y="19866"/>
                  </a:lnTo>
                  <a:lnTo>
                    <a:pt x="19987" y="21600"/>
                  </a:lnTo>
                  <a:lnTo>
                    <a:pt x="20235" y="19866"/>
                  </a:lnTo>
                  <a:close/>
                  <a:moveTo>
                    <a:pt x="20310" y="19314"/>
                  </a:moveTo>
                  <a:lnTo>
                    <a:pt x="19993" y="16870"/>
                  </a:lnTo>
                  <a:lnTo>
                    <a:pt x="19990" y="18644"/>
                  </a:lnTo>
                  <a:lnTo>
                    <a:pt x="0" y="14426"/>
                  </a:lnTo>
                  <a:lnTo>
                    <a:pt x="0" y="15609"/>
                  </a:lnTo>
                  <a:lnTo>
                    <a:pt x="19990" y="19826"/>
                  </a:lnTo>
                  <a:lnTo>
                    <a:pt x="20235" y="19826"/>
                  </a:lnTo>
                  <a:lnTo>
                    <a:pt x="20310" y="19314"/>
                  </a:lnTo>
                  <a:close/>
                  <a:moveTo>
                    <a:pt x="21600" y="2326"/>
                  </a:moveTo>
                  <a:lnTo>
                    <a:pt x="21523" y="1774"/>
                  </a:lnTo>
                  <a:lnTo>
                    <a:pt x="21277" y="0"/>
                  </a:lnTo>
                  <a:lnTo>
                    <a:pt x="21280" y="1774"/>
                  </a:lnTo>
                  <a:lnTo>
                    <a:pt x="2441" y="4533"/>
                  </a:lnTo>
                  <a:lnTo>
                    <a:pt x="2441" y="5715"/>
                  </a:lnTo>
                  <a:lnTo>
                    <a:pt x="21280" y="2956"/>
                  </a:lnTo>
                  <a:lnTo>
                    <a:pt x="21283" y="4730"/>
                  </a:lnTo>
                  <a:lnTo>
                    <a:pt x="21600" y="2326"/>
                  </a:lnTo>
                  <a:close/>
                </a:path>
              </a:pathLst>
            </a:custGeom>
            <a:solidFill>
              <a:srgbClr val="5B9BD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o zakończeniu czynności  organizacyjnych"/>
          <p:cNvSpPr txBox="1"/>
          <p:nvPr>
            <p:ph type="title" idx="4294967295"/>
          </p:nvPr>
        </p:nvSpPr>
        <p:spPr>
          <a:xfrm>
            <a:off x="0" y="203200"/>
            <a:ext cx="8153400" cy="1177925"/>
          </a:xfrm>
          <a:prstGeom prst="rect">
            <a:avLst/>
          </a:prstGeom>
        </p:spPr>
        <p:txBody>
          <a:bodyPr/>
          <a:lstStyle>
            <a:lvl1pPr indent="12700" algn="ctr">
              <a:lnSpc>
                <a:spcPts val="4200"/>
              </a:lnSpc>
              <a:spcBef>
                <a:spcPts val="300"/>
              </a:spcBef>
              <a:defRPr b="1"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 zakończeniu czynności  organizacyjnych</a:t>
            </a:r>
          </a:p>
        </p:txBody>
      </p:sp>
      <p:sp>
        <p:nvSpPr>
          <p:cNvPr id="296" name="35"/>
          <p:cNvSpPr txBox="1"/>
          <p:nvPr/>
        </p:nvSpPr>
        <p:spPr>
          <a:xfrm>
            <a:off x="8486775" y="6275387"/>
            <a:ext cx="166688" cy="137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35</a:t>
            </a:r>
          </a:p>
        </p:txBody>
      </p:sp>
      <p:sp>
        <p:nvSpPr>
          <p:cNvPr id="297" name="Przewodniczący lub członek ZN ogłasza i zapisuje w widocznym miejscu"/>
          <p:cNvSpPr txBox="1"/>
          <p:nvPr/>
        </p:nvSpPr>
        <p:spPr>
          <a:xfrm>
            <a:off x="1951038" y="1798586"/>
            <a:ext cx="4295776" cy="701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Przewodniczący ogłasza i zapisuje w widocznym miejscu</a:t>
            </a:r>
          </a:p>
        </p:txBody>
      </p:sp>
      <p:sp>
        <p:nvSpPr>
          <p:cNvPr id="298" name="Prostokąt"/>
          <p:cNvSpPr/>
          <p:nvPr/>
        </p:nvSpPr>
        <p:spPr>
          <a:xfrm>
            <a:off x="261937" y="1566862"/>
            <a:ext cx="1689101" cy="2243139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303" name="Grupuj"/>
          <p:cNvGrpSpPr/>
          <p:nvPr/>
        </p:nvGrpSpPr>
        <p:grpSpPr>
          <a:xfrm>
            <a:off x="2352675" y="2640012"/>
            <a:ext cx="4041775" cy="3846196"/>
            <a:chOff x="0" y="0"/>
            <a:chExt cx="4041775" cy="3846195"/>
          </a:xfrm>
        </p:grpSpPr>
        <p:sp>
          <p:nvSpPr>
            <p:cNvPr id="299" name="Prostokąt"/>
            <p:cNvSpPr/>
            <p:nvPr/>
          </p:nvSpPr>
          <p:spPr>
            <a:xfrm>
              <a:off x="0" y="0"/>
              <a:ext cx="4041775" cy="3846197"/>
            </a:xfrm>
            <a:prstGeom prst="rect">
              <a:avLst/>
            </a:prstGeom>
            <a:blipFill rotWithShape="1">
              <a:blip r:embed="rId3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0" name="Prostokąt"/>
            <p:cNvSpPr/>
            <p:nvPr/>
          </p:nvSpPr>
          <p:spPr>
            <a:xfrm>
              <a:off x="1660525" y="1830237"/>
              <a:ext cx="939801" cy="203185"/>
            </a:xfrm>
            <a:prstGeom prst="rect">
              <a:avLst/>
            </a:prstGeom>
            <a:blipFill rotWithShape="1">
              <a:blip r:embed="rId4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1" name="Prostokąt"/>
            <p:cNvSpPr/>
            <p:nvPr/>
          </p:nvSpPr>
          <p:spPr>
            <a:xfrm>
              <a:off x="682625" y="2122313"/>
              <a:ext cx="2882902" cy="253981"/>
            </a:xfrm>
            <a:prstGeom prst="rect">
              <a:avLst/>
            </a:prstGeom>
            <a:blipFill rotWithShape="1">
              <a:blip r:embed="rId5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2" name="Prostokąt"/>
            <p:cNvSpPr/>
            <p:nvPr/>
          </p:nvSpPr>
          <p:spPr>
            <a:xfrm>
              <a:off x="1622425" y="2439787"/>
              <a:ext cx="1003301" cy="241282"/>
            </a:xfrm>
            <a:prstGeom prst="rect">
              <a:avLst/>
            </a:prstGeom>
            <a:blipFill rotWithShape="1">
              <a:blip r:embed="rId6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304" name="10 minut…"/>
          <p:cNvSpPr txBox="1"/>
          <p:nvPr/>
        </p:nvSpPr>
        <p:spPr>
          <a:xfrm>
            <a:off x="3009900" y="4381500"/>
            <a:ext cx="2906714" cy="858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175" algn="ctr">
              <a:spcBef>
                <a:spcPts val="100"/>
              </a:spcBef>
              <a:defRPr sz="2000">
                <a:solidFill>
                  <a:srgbClr val="C00000"/>
                </a:solidFill>
                <a:latin typeface="Carlito"/>
                <a:ea typeface="Carlito"/>
                <a:cs typeface="Carlito"/>
                <a:sym typeface="Carlito"/>
              </a:defRPr>
            </a:pPr>
            <a:r>
              <a:t>10 minut</a:t>
            </a:r>
          </a:p>
          <a:p>
            <a:pPr indent="3175" algn="ctr">
              <a:defRPr sz="2000">
                <a:solidFill>
                  <a:srgbClr val="C00000"/>
                </a:solidFill>
                <a:latin typeface="Carlito"/>
                <a:ea typeface="Carlito"/>
                <a:cs typeface="Carlito"/>
                <a:sym typeface="Carlito"/>
              </a:defRPr>
            </a:pPr>
            <a:r>
              <a:t>które nie wlicza się do czasu  egzaminu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odczas egzaminu"/>
          <p:cNvSpPr txBox="1"/>
          <p:nvPr>
            <p:ph type="title" idx="4294967295"/>
          </p:nvPr>
        </p:nvSpPr>
        <p:spPr>
          <a:xfrm>
            <a:off x="2182634" y="490584"/>
            <a:ext cx="4094227" cy="667894"/>
          </a:xfrm>
          <a:prstGeom prst="rect">
            <a:avLst/>
          </a:prstGeom>
        </p:spPr>
        <p:txBody>
          <a:bodyPr/>
          <a:lstStyle>
            <a:lvl1pPr indent="12700" algn="ctr">
              <a:spcBef>
                <a:spcPts val="100"/>
              </a:spcBef>
              <a:defRPr b="1"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Podczas egzaminu</a:t>
            </a:r>
          </a:p>
        </p:txBody>
      </p:sp>
      <p:sp>
        <p:nvSpPr>
          <p:cNvPr id="307" name="36"/>
          <p:cNvSpPr txBox="1"/>
          <p:nvPr/>
        </p:nvSpPr>
        <p:spPr>
          <a:xfrm>
            <a:off x="8486775" y="6275387"/>
            <a:ext cx="166688" cy="137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36</a:t>
            </a:r>
          </a:p>
        </p:txBody>
      </p:sp>
      <p:sp>
        <p:nvSpPr>
          <p:cNvPr id="308" name="Zdający powinni:…"/>
          <p:cNvSpPr txBox="1"/>
          <p:nvPr/>
        </p:nvSpPr>
        <p:spPr>
          <a:xfrm>
            <a:off x="260058" y="998290"/>
            <a:ext cx="7939379" cy="4777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50800">
              <a:spcBef>
                <a:spcPts val="3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Zdający:</a:t>
            </a:r>
          </a:p>
          <a:p>
            <a:pPr marL="50800">
              <a:spcBef>
                <a:spcPts val="200"/>
              </a:spcBef>
              <a:buClr>
                <a:srgbClr val="330066"/>
              </a:buClr>
              <a:buSzPct val="65000"/>
              <a:buChar char="▪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prac</a:t>
            </a:r>
            <a:r>
              <a:t>uje </a:t>
            </a:r>
            <a:r>
              <a:t>samodzielnie przestrzegając przepisów bhp</a:t>
            </a:r>
          </a:p>
          <a:p>
            <a:pPr marL="50800">
              <a:spcBef>
                <a:spcPts val="200"/>
              </a:spcBef>
              <a:buClr>
                <a:srgbClr val="330066"/>
              </a:buClr>
              <a:buSzPct val="65000"/>
              <a:buChar char="▪"/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 marL="50800">
              <a:lnSpc>
                <a:spcPts val="2500"/>
              </a:lnSpc>
              <a:spcBef>
                <a:spcPts val="500"/>
              </a:spcBef>
              <a:buClr>
                <a:srgbClr val="330066"/>
              </a:buClr>
              <a:buSzPct val="65000"/>
              <a:buChar char="▪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korzysta wyłącznie z materiałów, sprzętu znajdującego  się na stanowisku egzaminacyjnym</a:t>
            </a:r>
          </a:p>
          <a:p>
            <a:pPr marL="50800">
              <a:lnSpc>
                <a:spcPts val="2500"/>
              </a:lnSpc>
              <a:spcBef>
                <a:spcPts val="500"/>
              </a:spcBef>
              <a:buClr>
                <a:srgbClr val="330066"/>
              </a:buClr>
              <a:buSzPct val="65000"/>
              <a:buChar char="▪"/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 marL="50800">
              <a:spcBef>
                <a:spcPts val="100"/>
              </a:spcBef>
              <a:buClr>
                <a:srgbClr val="330066"/>
              </a:buClr>
              <a:buSzPct val="65000"/>
              <a:buChar char="▪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nie porozumiewa</a:t>
            </a:r>
            <a:r>
              <a:t>cie</a:t>
            </a:r>
            <a:r>
              <a:t> się między sobą</a:t>
            </a:r>
          </a:p>
          <a:p>
            <a:pPr marL="50800">
              <a:spcBef>
                <a:spcPts val="100"/>
              </a:spcBef>
              <a:buClr>
                <a:srgbClr val="330066"/>
              </a:buClr>
              <a:buSzPct val="65000"/>
              <a:buChar char="▪"/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 marL="50800">
              <a:spcBef>
                <a:spcPts val="200"/>
              </a:spcBef>
              <a:buClr>
                <a:srgbClr val="330066"/>
              </a:buClr>
              <a:buSzPct val="65000"/>
              <a:buChar char="▪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przez podniesienie ręki zgłasza</a:t>
            </a:r>
            <a:r>
              <a:t>cie </a:t>
            </a:r>
            <a:r>
              <a:t>między innymi</a:t>
            </a:r>
            <a:r>
              <a:t> wcześniejsze zakończenie pracy.</a:t>
            </a:r>
          </a:p>
          <a:p>
            <a:pPr marL="50800">
              <a:spcBef>
                <a:spcPts val="200"/>
              </a:spcBef>
              <a:buClr>
                <a:srgbClr val="330066"/>
              </a:buClr>
              <a:buSzPct val="65000"/>
              <a:buChar char="▪"/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 marL="50800">
              <a:spcBef>
                <a:spcPts val="200"/>
              </a:spcBef>
              <a:buClr>
                <a:srgbClr val="330066"/>
              </a:buClr>
              <a:buSzPct val="65000"/>
              <a:buChar char="▪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Na 30 minut przed końcem PZN informuje ile czasu zostało do końca egzaminu.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o upływie czasu trwania  egzaminu"/>
          <p:cNvSpPr txBox="1"/>
          <p:nvPr>
            <p:ph type="title" idx="4294967295"/>
          </p:nvPr>
        </p:nvSpPr>
        <p:spPr>
          <a:xfrm>
            <a:off x="1156996" y="531845"/>
            <a:ext cx="5847799" cy="849281"/>
          </a:xfrm>
          <a:prstGeom prst="rect">
            <a:avLst/>
          </a:prstGeom>
        </p:spPr>
        <p:txBody>
          <a:bodyPr/>
          <a:lstStyle>
            <a:lvl1pPr indent="9144" algn="ctr" defTabSz="329184">
              <a:lnSpc>
                <a:spcPts val="3100"/>
              </a:lnSpc>
              <a:spcBef>
                <a:spcPts val="200"/>
              </a:spcBef>
              <a:tabLst>
                <a:tab pos="1955800" algn="l"/>
              </a:tabLst>
              <a:defRPr b="1" sz="25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 upływie czasu trwania  egzaminu</a:t>
            </a:r>
          </a:p>
        </p:txBody>
      </p:sp>
      <p:sp>
        <p:nvSpPr>
          <p:cNvPr id="311" name="38"/>
          <p:cNvSpPr txBox="1"/>
          <p:nvPr/>
        </p:nvSpPr>
        <p:spPr>
          <a:xfrm>
            <a:off x="8486775" y="6275387"/>
            <a:ext cx="166688" cy="137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38</a:t>
            </a:r>
          </a:p>
        </p:txBody>
      </p:sp>
      <p:sp>
        <p:nvSpPr>
          <p:cNvPr id="312" name="CZĘŚĆ PRAKTYCZNA…"/>
          <p:cNvSpPr txBox="1"/>
          <p:nvPr/>
        </p:nvSpPr>
        <p:spPr>
          <a:xfrm>
            <a:off x="409435" y="1411483"/>
            <a:ext cx="8083551" cy="5899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625475">
              <a:lnSpc>
                <a:spcPts val="2900"/>
              </a:lnSpc>
              <a:spcBef>
                <a:spcPts val="1300"/>
              </a:spcBef>
              <a:buClr>
                <a:srgbClr val="669999"/>
              </a:buClr>
              <a:buSzPct val="115000"/>
              <a:buChar char="●"/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 marL="625475">
              <a:lnSpc>
                <a:spcPts val="2900"/>
              </a:lnSpc>
              <a:spcBef>
                <a:spcPts val="1300"/>
              </a:spcBef>
              <a:buClr>
                <a:srgbClr val="669999"/>
              </a:buClr>
              <a:buSzPct val="115000"/>
              <a:buChar char="●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Przewodniczący ZN ogłasza zakończenie egzaminu i  poleca zdającym:</a:t>
            </a:r>
          </a:p>
          <a:p>
            <a:pPr indent="625475">
              <a:lnSpc>
                <a:spcPct val="113000"/>
              </a:lnSpc>
              <a:spcBef>
                <a:spcPts val="8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 - pozostawienie na stanowisku egzaminacyjnym Arkuszy egzaminacyjnych i  rezultatów wykonania zada</a:t>
            </a:r>
            <a:r>
              <a:t>nia i opuszczenie Sali po uzyskaniu zgody członka ZN.</a:t>
            </a:r>
          </a:p>
          <a:p>
            <a:pPr indent="625475">
              <a:lnSpc>
                <a:spcPct val="113000"/>
              </a:lnSpc>
              <a:spcBef>
                <a:spcPts val="8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 - PZN  w obecności członków ZN i wyłonionego spośród zdających co najmniej jednego przedstawiciela pakuje materiały egzaminacyjne do bezpiecznej koperty</a:t>
            </a:r>
          </a:p>
          <a:p>
            <a:pPr indent="625475" algn="just" defTabSz="768094">
              <a:spcBef>
                <a:spcPts val="4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 indent="625475">
              <a:lnSpc>
                <a:spcPct val="113000"/>
              </a:lnSpc>
              <a:spcBef>
                <a:spcPts val="800"/>
              </a:spcBef>
              <a:defRPr sz="2000">
                <a:latin typeface="Arial"/>
                <a:ea typeface="Arial"/>
                <a:cs typeface="Arial"/>
                <a:sym typeface="Arial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39"/>
          <p:cNvSpPr txBox="1"/>
          <p:nvPr/>
        </p:nvSpPr>
        <p:spPr>
          <a:xfrm>
            <a:off x="8486775" y="6275387"/>
            <a:ext cx="166688" cy="137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39</a:t>
            </a:r>
          </a:p>
        </p:txBody>
      </p:sp>
      <p:grpSp>
        <p:nvGrpSpPr>
          <p:cNvPr id="321" name="Grupuj"/>
          <p:cNvGrpSpPr/>
          <p:nvPr/>
        </p:nvGrpSpPr>
        <p:grpSpPr>
          <a:xfrm>
            <a:off x="390525" y="1902751"/>
            <a:ext cx="8388350" cy="4882226"/>
            <a:chOff x="0" y="0"/>
            <a:chExt cx="8388350" cy="4882224"/>
          </a:xfrm>
        </p:grpSpPr>
        <p:sp>
          <p:nvSpPr>
            <p:cNvPr id="315" name="Prostokąt"/>
            <p:cNvSpPr/>
            <p:nvPr/>
          </p:nvSpPr>
          <p:spPr>
            <a:xfrm>
              <a:off x="0" y="-1"/>
              <a:ext cx="8388350" cy="4882225"/>
            </a:xfrm>
            <a:prstGeom prst="rect">
              <a:avLst/>
            </a:prstGeom>
            <a:blipFill rotWithShape="1">
              <a:blip r:embed="rId2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6" name="Kształt"/>
            <p:cNvSpPr/>
            <p:nvPr/>
          </p:nvSpPr>
          <p:spPr>
            <a:xfrm>
              <a:off x="4722810" y="881722"/>
              <a:ext cx="2138366" cy="463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80" y="0"/>
                  </a:moveTo>
                  <a:lnTo>
                    <a:pt x="20820" y="0"/>
                  </a:lnTo>
                  <a:lnTo>
                    <a:pt x="21123" y="283"/>
                  </a:lnTo>
                  <a:lnTo>
                    <a:pt x="21371" y="1054"/>
                  </a:lnTo>
                  <a:lnTo>
                    <a:pt x="21539" y="2199"/>
                  </a:lnTo>
                  <a:lnTo>
                    <a:pt x="21600" y="3600"/>
                  </a:lnTo>
                  <a:lnTo>
                    <a:pt x="21600" y="18000"/>
                  </a:lnTo>
                  <a:lnTo>
                    <a:pt x="21539" y="19401"/>
                  </a:lnTo>
                  <a:lnTo>
                    <a:pt x="21371" y="20546"/>
                  </a:lnTo>
                  <a:lnTo>
                    <a:pt x="21123" y="21317"/>
                  </a:lnTo>
                  <a:lnTo>
                    <a:pt x="20820" y="21600"/>
                  </a:lnTo>
                  <a:lnTo>
                    <a:pt x="780" y="21600"/>
                  </a:lnTo>
                  <a:lnTo>
                    <a:pt x="477" y="21317"/>
                  </a:lnTo>
                  <a:lnTo>
                    <a:pt x="229" y="20546"/>
                  </a:lnTo>
                  <a:lnTo>
                    <a:pt x="61" y="19401"/>
                  </a:lnTo>
                  <a:lnTo>
                    <a:pt x="0" y="18000"/>
                  </a:lnTo>
                  <a:lnTo>
                    <a:pt x="0" y="3600"/>
                  </a:lnTo>
                  <a:lnTo>
                    <a:pt x="61" y="2199"/>
                  </a:lnTo>
                  <a:lnTo>
                    <a:pt x="229" y="1054"/>
                  </a:lnTo>
                  <a:lnTo>
                    <a:pt x="477" y="283"/>
                  </a:lnTo>
                  <a:lnTo>
                    <a:pt x="780" y="0"/>
                  </a:lnTo>
                  <a:close/>
                </a:path>
              </a:pathLst>
            </a:custGeom>
            <a:noFill/>
            <a:ln w="381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7" name="Kształt"/>
            <p:cNvSpPr/>
            <p:nvPr/>
          </p:nvSpPr>
          <p:spPr>
            <a:xfrm>
              <a:off x="6950075" y="881722"/>
              <a:ext cx="1192215" cy="463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00" y="0"/>
                  </a:moveTo>
                  <a:lnTo>
                    <a:pt x="20200" y="0"/>
                  </a:lnTo>
                  <a:lnTo>
                    <a:pt x="20745" y="283"/>
                  </a:lnTo>
                  <a:lnTo>
                    <a:pt x="21190" y="1054"/>
                  </a:lnTo>
                  <a:lnTo>
                    <a:pt x="21490" y="2199"/>
                  </a:lnTo>
                  <a:lnTo>
                    <a:pt x="21600" y="3600"/>
                  </a:lnTo>
                  <a:lnTo>
                    <a:pt x="21600" y="18000"/>
                  </a:lnTo>
                  <a:lnTo>
                    <a:pt x="21490" y="19401"/>
                  </a:lnTo>
                  <a:lnTo>
                    <a:pt x="21190" y="20546"/>
                  </a:lnTo>
                  <a:lnTo>
                    <a:pt x="20745" y="21317"/>
                  </a:lnTo>
                  <a:lnTo>
                    <a:pt x="20200" y="21600"/>
                  </a:lnTo>
                  <a:lnTo>
                    <a:pt x="1400" y="21600"/>
                  </a:lnTo>
                  <a:lnTo>
                    <a:pt x="855" y="21317"/>
                  </a:lnTo>
                  <a:lnTo>
                    <a:pt x="410" y="20546"/>
                  </a:lnTo>
                  <a:lnTo>
                    <a:pt x="110" y="19401"/>
                  </a:lnTo>
                  <a:lnTo>
                    <a:pt x="0" y="18000"/>
                  </a:lnTo>
                  <a:lnTo>
                    <a:pt x="0" y="3600"/>
                  </a:lnTo>
                  <a:lnTo>
                    <a:pt x="110" y="2199"/>
                  </a:lnTo>
                  <a:lnTo>
                    <a:pt x="410" y="1054"/>
                  </a:lnTo>
                  <a:lnTo>
                    <a:pt x="855" y="283"/>
                  </a:lnTo>
                  <a:lnTo>
                    <a:pt x="1400" y="0"/>
                  </a:lnTo>
                  <a:close/>
                </a:path>
              </a:pathLst>
            </a:custGeom>
            <a:noFill/>
            <a:ln w="381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8" name="Kształt"/>
            <p:cNvSpPr/>
            <p:nvPr/>
          </p:nvSpPr>
          <p:spPr>
            <a:xfrm>
              <a:off x="295273" y="1170647"/>
              <a:ext cx="1190627" cy="463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02" y="0"/>
                  </a:moveTo>
                  <a:lnTo>
                    <a:pt x="20198" y="0"/>
                  </a:lnTo>
                  <a:lnTo>
                    <a:pt x="20744" y="283"/>
                  </a:lnTo>
                  <a:lnTo>
                    <a:pt x="21189" y="1054"/>
                  </a:lnTo>
                  <a:lnTo>
                    <a:pt x="21490" y="2199"/>
                  </a:lnTo>
                  <a:lnTo>
                    <a:pt x="21600" y="3600"/>
                  </a:lnTo>
                  <a:lnTo>
                    <a:pt x="21600" y="18000"/>
                  </a:lnTo>
                  <a:lnTo>
                    <a:pt x="21490" y="19401"/>
                  </a:lnTo>
                  <a:lnTo>
                    <a:pt x="21189" y="20546"/>
                  </a:lnTo>
                  <a:lnTo>
                    <a:pt x="20744" y="21317"/>
                  </a:lnTo>
                  <a:lnTo>
                    <a:pt x="20198" y="21600"/>
                  </a:lnTo>
                  <a:lnTo>
                    <a:pt x="1402" y="21600"/>
                  </a:lnTo>
                  <a:lnTo>
                    <a:pt x="856" y="21317"/>
                  </a:lnTo>
                  <a:lnTo>
                    <a:pt x="411" y="20546"/>
                  </a:lnTo>
                  <a:lnTo>
                    <a:pt x="110" y="19401"/>
                  </a:lnTo>
                  <a:lnTo>
                    <a:pt x="0" y="18000"/>
                  </a:lnTo>
                  <a:lnTo>
                    <a:pt x="0" y="3600"/>
                  </a:lnTo>
                  <a:lnTo>
                    <a:pt x="110" y="2199"/>
                  </a:lnTo>
                  <a:lnTo>
                    <a:pt x="411" y="1054"/>
                  </a:lnTo>
                  <a:lnTo>
                    <a:pt x="856" y="283"/>
                  </a:lnTo>
                  <a:lnTo>
                    <a:pt x="1402" y="0"/>
                  </a:lnTo>
                  <a:close/>
                </a:path>
              </a:pathLst>
            </a:custGeom>
            <a:noFill/>
            <a:ln w="381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9" name="Kształt"/>
            <p:cNvSpPr/>
            <p:nvPr/>
          </p:nvSpPr>
          <p:spPr>
            <a:xfrm>
              <a:off x="6527800" y="2813709"/>
              <a:ext cx="1614490" cy="4635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34" y="0"/>
                  </a:moveTo>
                  <a:lnTo>
                    <a:pt x="20566" y="0"/>
                  </a:lnTo>
                  <a:lnTo>
                    <a:pt x="20969" y="283"/>
                  </a:lnTo>
                  <a:lnTo>
                    <a:pt x="21297" y="1054"/>
                  </a:lnTo>
                  <a:lnTo>
                    <a:pt x="21519" y="2199"/>
                  </a:lnTo>
                  <a:lnTo>
                    <a:pt x="21600" y="3600"/>
                  </a:lnTo>
                  <a:lnTo>
                    <a:pt x="21600" y="18000"/>
                  </a:lnTo>
                  <a:lnTo>
                    <a:pt x="21519" y="19401"/>
                  </a:lnTo>
                  <a:lnTo>
                    <a:pt x="21297" y="20546"/>
                  </a:lnTo>
                  <a:lnTo>
                    <a:pt x="20969" y="21317"/>
                  </a:lnTo>
                  <a:lnTo>
                    <a:pt x="20566" y="21600"/>
                  </a:lnTo>
                  <a:lnTo>
                    <a:pt x="1034" y="21600"/>
                  </a:lnTo>
                  <a:lnTo>
                    <a:pt x="631" y="21317"/>
                  </a:lnTo>
                  <a:lnTo>
                    <a:pt x="303" y="20546"/>
                  </a:lnTo>
                  <a:lnTo>
                    <a:pt x="81" y="19401"/>
                  </a:lnTo>
                  <a:lnTo>
                    <a:pt x="0" y="18000"/>
                  </a:lnTo>
                  <a:lnTo>
                    <a:pt x="0" y="3600"/>
                  </a:lnTo>
                  <a:lnTo>
                    <a:pt x="81" y="2199"/>
                  </a:lnTo>
                  <a:lnTo>
                    <a:pt x="303" y="1054"/>
                  </a:lnTo>
                  <a:lnTo>
                    <a:pt x="631" y="283"/>
                  </a:lnTo>
                  <a:lnTo>
                    <a:pt x="1034" y="0"/>
                  </a:lnTo>
                  <a:close/>
                </a:path>
              </a:pathLst>
            </a:custGeom>
            <a:noFill/>
            <a:ln w="381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20" name="Kształt"/>
            <p:cNvSpPr/>
            <p:nvPr/>
          </p:nvSpPr>
          <p:spPr>
            <a:xfrm>
              <a:off x="204785" y="3182009"/>
              <a:ext cx="1174753" cy="387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87" y="0"/>
                  </a:moveTo>
                  <a:lnTo>
                    <a:pt x="20413" y="0"/>
                  </a:lnTo>
                  <a:lnTo>
                    <a:pt x="20875" y="283"/>
                  </a:lnTo>
                  <a:lnTo>
                    <a:pt x="21252" y="1054"/>
                  </a:lnTo>
                  <a:lnTo>
                    <a:pt x="21507" y="2199"/>
                  </a:lnTo>
                  <a:lnTo>
                    <a:pt x="21600" y="3600"/>
                  </a:lnTo>
                  <a:lnTo>
                    <a:pt x="21600" y="18000"/>
                  </a:lnTo>
                  <a:lnTo>
                    <a:pt x="21507" y="19401"/>
                  </a:lnTo>
                  <a:lnTo>
                    <a:pt x="21252" y="20546"/>
                  </a:lnTo>
                  <a:lnTo>
                    <a:pt x="20875" y="21317"/>
                  </a:lnTo>
                  <a:lnTo>
                    <a:pt x="20413" y="21600"/>
                  </a:lnTo>
                  <a:lnTo>
                    <a:pt x="1187" y="21600"/>
                  </a:lnTo>
                  <a:lnTo>
                    <a:pt x="725" y="21317"/>
                  </a:lnTo>
                  <a:lnTo>
                    <a:pt x="348" y="20546"/>
                  </a:lnTo>
                  <a:lnTo>
                    <a:pt x="93" y="19401"/>
                  </a:lnTo>
                  <a:lnTo>
                    <a:pt x="0" y="18000"/>
                  </a:lnTo>
                  <a:lnTo>
                    <a:pt x="0" y="3600"/>
                  </a:lnTo>
                  <a:lnTo>
                    <a:pt x="93" y="2199"/>
                  </a:lnTo>
                  <a:lnTo>
                    <a:pt x="348" y="1054"/>
                  </a:lnTo>
                  <a:lnTo>
                    <a:pt x="725" y="283"/>
                  </a:lnTo>
                  <a:lnTo>
                    <a:pt x="1187" y="0"/>
                  </a:lnTo>
                  <a:close/>
                </a:path>
              </a:pathLst>
            </a:custGeom>
            <a:noFill/>
            <a:ln w="381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322" name="MODEL DK – REZULTATY SĄ NA…"/>
          <p:cNvSpPr txBox="1"/>
          <p:nvPr>
            <p:ph type="title" idx="4294967295"/>
          </p:nvPr>
        </p:nvSpPr>
        <p:spPr>
          <a:xfrm>
            <a:off x="390524" y="203199"/>
            <a:ext cx="7762876" cy="1033464"/>
          </a:xfrm>
          <a:prstGeom prst="rect">
            <a:avLst/>
          </a:prstGeom>
        </p:spPr>
        <p:txBody>
          <a:bodyPr/>
          <a:lstStyle/>
          <a:p>
            <a:pPr algn="ctr" defTabSz="306324">
              <a:lnSpc>
                <a:spcPts val="2500"/>
              </a:lnSpc>
              <a:defRPr sz="1407">
                <a:solidFill>
                  <a:srgbClr val="002060"/>
                </a:solidFill>
                <a:latin typeface="Carlito"/>
                <a:ea typeface="Carlito"/>
                <a:cs typeface="Carlito"/>
                <a:sym typeface="Carlito"/>
              </a:defRPr>
            </a:pPr>
            <a:r>
              <a:t>MODEL DK – REZULTATY SĄ NA</a:t>
            </a:r>
            <a:endParaRPr sz="2144"/>
          </a:p>
          <a:p>
            <a:pPr algn="ctr" defTabSz="306324">
              <a:lnSpc>
                <a:spcPts val="2500"/>
              </a:lnSpc>
              <a:defRPr sz="1407">
                <a:solidFill>
                  <a:srgbClr val="002060"/>
                </a:solidFill>
                <a:latin typeface="Carlito"/>
                <a:ea typeface="Carlito"/>
                <a:cs typeface="Carlito"/>
                <a:sym typeface="Carlito"/>
              </a:defRPr>
            </a:pPr>
            <a:r>
              <a:t>WYDRUKACH </a:t>
            </a:r>
            <a:r>
              <a:rPr sz="2144"/>
              <a:t>– </a:t>
            </a:r>
            <a:r>
              <a:rPr sz="1206"/>
              <a:t>kwalifikacja EKA.04</a:t>
            </a:r>
            <a:endParaRPr sz="1340">
              <a:latin typeface="Arial"/>
              <a:ea typeface="Arial"/>
              <a:cs typeface="Arial"/>
              <a:sym typeface="Arial"/>
            </a:endParaRPr>
          </a:p>
          <a:p>
            <a:pPr defTabSz="306324">
              <a:lnSpc>
                <a:spcPts val="2500"/>
              </a:lnSpc>
              <a:defRPr sz="1206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Na ostatniej stronie znajduje się tabela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Tytuł 1"/>
          <p:cNvSpPr txBox="1"/>
          <p:nvPr>
            <p:ph type="title"/>
          </p:nvPr>
        </p:nvSpPr>
        <p:spPr>
          <a:xfrm>
            <a:off x="466678" y="475861"/>
            <a:ext cx="7773338" cy="877078"/>
          </a:xfrm>
          <a:prstGeom prst="rect">
            <a:avLst/>
          </a:prstGeom>
        </p:spPr>
        <p:txBody>
          <a:bodyPr/>
          <a:lstStyle>
            <a:lvl1pPr algn="ctr">
              <a:defRPr b="1"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Unieważnienia egzaminu</a:t>
            </a:r>
          </a:p>
        </p:txBody>
      </p:sp>
      <p:sp>
        <p:nvSpPr>
          <p:cNvPr id="325" name="Symbol zastępczy numeru slajdu 8"/>
          <p:cNvSpPr txBox="1"/>
          <p:nvPr>
            <p:ph type="sldNum" sz="quarter" idx="4294967295"/>
          </p:nvPr>
        </p:nvSpPr>
        <p:spPr>
          <a:xfrm>
            <a:off x="6737311" y="6120968"/>
            <a:ext cx="220004" cy="20591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26" name="Symbol zastępczy zawartości 2"/>
          <p:cNvSpPr txBox="1"/>
          <p:nvPr>
            <p:ph type="body" idx="4294967295"/>
          </p:nvPr>
        </p:nvSpPr>
        <p:spPr>
          <a:xfrm>
            <a:off x="466677" y="1131390"/>
            <a:ext cx="8420149" cy="5596435"/>
          </a:xfrm>
          <a:prstGeom prst="rect">
            <a:avLst/>
          </a:prstGeom>
        </p:spPr>
        <p:txBody>
          <a:bodyPr lIns="34289" tIns="34289" rIns="34289" bIns="34289"/>
          <a:lstStyle/>
          <a:p>
            <a:pPr marL="0" indent="0" algn="just" defTabSz="816009">
              <a:lnSpc>
                <a:spcPct val="120000"/>
              </a:lnSpc>
              <a:spcBef>
                <a:spcPts val="400"/>
              </a:spcBef>
              <a:buSzTx/>
              <a:buFont typeface="Wingdings 3"/>
              <a:buNone/>
              <a:defRPr sz="2328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  <a:r>
              <a:rPr>
                <a:latin typeface="Arial"/>
                <a:ea typeface="Arial"/>
                <a:cs typeface="Arial"/>
                <a:sym typeface="Arial"/>
              </a:rPr>
              <a:t>Jeżeli zdający: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indent="236586" defTabSz="816009">
              <a:lnSpc>
                <a:spcPct val="120000"/>
              </a:lnSpc>
              <a:spcBef>
                <a:spcPts val="800"/>
              </a:spcBef>
              <a:buSzTx/>
              <a:buFont typeface="Wingdings 3"/>
              <a:buNone/>
              <a:defRPr sz="232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- niesamodzielnie wykonuje zadanie egzaminacyjne (art.44zzzp pkt.1)</a:t>
            </a:r>
            <a:endParaRPr>
              <a:solidFill>
                <a:srgbClr val="002060"/>
              </a:solidFill>
            </a:endParaRPr>
          </a:p>
          <a:p>
            <a:pPr marL="0" indent="236586" defTabSz="816009">
              <a:lnSpc>
                <a:spcPct val="120000"/>
              </a:lnSpc>
              <a:spcBef>
                <a:spcPts val="800"/>
              </a:spcBef>
              <a:buSzTx/>
              <a:buFont typeface="Wingdings 3"/>
              <a:buNone/>
              <a:defRPr sz="232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- wniósł lub korzysta w sali z urządzeń telekomunikacyjnych‎‎ lub materiałów i przyborów niedozwolonych (art.44zzzp pkt.2)</a:t>
            </a:r>
          </a:p>
          <a:p>
            <a:pPr lvl="2" marL="0" indent="242253" defTabSz="816009">
              <a:lnSpc>
                <a:spcPct val="120000"/>
              </a:lnSpc>
              <a:spcBef>
                <a:spcPts val="400"/>
              </a:spcBef>
              <a:buSzTx/>
              <a:buFont typeface="Wingdings 3"/>
              <a:buNone/>
              <a:defRPr sz="232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- zakłóca prawidłowy ‎przebieg egzaminu w sposób utrudniający pracę pozostałym zdającym, w szczególności, gdy narusza przepisy bezpieczeństwa i higieny ‎pracy w sposób prowadzący do zagrożenia zdrowia lub życia (art.44zzzp pkt.3)</a:t>
            </a:r>
          </a:p>
          <a:p>
            <a:pPr marL="0" indent="82167" algn="just" defTabSz="816009">
              <a:lnSpc>
                <a:spcPct val="120000"/>
              </a:lnSpc>
              <a:spcBef>
                <a:spcPts val="400"/>
              </a:spcBef>
              <a:buSzTx/>
              <a:buFont typeface="Wingdings 3"/>
              <a:buNone/>
              <a:defRPr b="1" sz="232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przewodniczący ZN kontaktuje się z PZE, który przerywa zdającemu egzamin i unieważnia jego część pisemną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Egzamin zawodowy w terminie dodatkowym…"/>
          <p:cNvSpPr txBox="1"/>
          <p:nvPr>
            <p:ph type="title" idx="4294967295"/>
          </p:nvPr>
        </p:nvSpPr>
        <p:spPr>
          <a:xfrm>
            <a:off x="305504" y="497868"/>
            <a:ext cx="8532992" cy="772614"/>
          </a:xfrm>
          <a:prstGeom prst="rect">
            <a:avLst/>
          </a:prstGeom>
        </p:spPr>
        <p:txBody>
          <a:bodyPr/>
          <a:lstStyle>
            <a:lvl1pPr indent="8995" algn="ctr" defTabSz="647760">
              <a:lnSpc>
                <a:spcPct val="114000"/>
              </a:lnSpc>
              <a:defRPr b="1" sz="312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Egzamin zawodowy w terminie dodatkowym</a:t>
            </a:r>
          </a:p>
        </p:txBody>
      </p:sp>
      <p:sp>
        <p:nvSpPr>
          <p:cNvPr id="181" name="Zdający, dla którego przystąpienie do egzaminu zawodowego jest obowiązkowe, który z przyczyn losowych lub zdrowotnych w terminie głównym:…"/>
          <p:cNvSpPr txBox="1"/>
          <p:nvPr/>
        </p:nvSpPr>
        <p:spPr>
          <a:xfrm>
            <a:off x="358346" y="1260388"/>
            <a:ext cx="8303739" cy="5349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tabLst>
                <a:tab pos="190500" algn="l"/>
              </a:tabLst>
              <a:defRPr sz="2000">
                <a:latin typeface="Calibri"/>
                <a:ea typeface="Calibri"/>
                <a:cs typeface="Calibri"/>
                <a:sym typeface="Calibri"/>
              </a:defRPr>
            </a:pPr>
          </a:p>
          <a:p>
            <a:pPr marL="198437" indent="-185737">
              <a:spcBef>
                <a:spcPts val="100"/>
              </a:spcBef>
              <a:buSzPct val="100000"/>
              <a:buChar char="•"/>
              <a:tabLst>
                <a:tab pos="190500" algn="l"/>
              </a:tabLst>
              <a:defRPr b="1" sz="2400">
                <a:latin typeface="Arial"/>
                <a:ea typeface="Arial"/>
                <a:cs typeface="Arial"/>
                <a:sym typeface="Arial"/>
              </a:defRPr>
            </a:pPr>
            <a:r>
              <a:t>Zdający,  który </a:t>
            </a:r>
            <a:r>
              <a:rPr u="sng"/>
              <a:t>z przyczyn losowych lub zdrowotnych</a:t>
            </a:r>
            <a:r>
              <a:t> w terminie głównym:</a:t>
            </a:r>
          </a:p>
          <a:p>
            <a:pPr indent="12700">
              <a:spcBef>
                <a:spcPts val="100"/>
              </a:spcBef>
              <a:tabLst>
                <a:tab pos="1905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 -  nie przystąpił do części pisemnej lub części praktycznej egzaminu  albo </a:t>
            </a:r>
          </a:p>
          <a:p>
            <a:pPr indent="12700">
              <a:spcBef>
                <a:spcPts val="100"/>
              </a:spcBef>
              <a:tabLst>
                <a:tab pos="1905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 - przerwał egzamin z części pisemnej lub części praktycznej </a:t>
            </a:r>
          </a:p>
          <a:p>
            <a:pPr indent="12700">
              <a:spcBef>
                <a:spcPts val="100"/>
              </a:spcBef>
              <a:tabLst>
                <a:tab pos="1905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przystępuje do części pisemnej lub części praktycznej tego egzaminu w terminie dodatkowym na udokumentowany wniosek ucznia  a w przypadku niepełnoletniego ucznia – jego rodziców </a:t>
            </a:r>
          </a:p>
          <a:p>
            <a:pPr indent="12700">
              <a:spcBef>
                <a:spcPts val="100"/>
              </a:spcBef>
              <a:tabLst>
                <a:tab pos="1905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 marL="198437" indent="-185737">
              <a:spcBef>
                <a:spcPts val="100"/>
              </a:spcBef>
              <a:buSzPct val="100000"/>
              <a:buChar char="•"/>
              <a:tabLst>
                <a:tab pos="190500" algn="l"/>
              </a:tabLst>
              <a:defRPr b="1" sz="2400" u="sng">
                <a:latin typeface="Arial"/>
                <a:ea typeface="Arial"/>
                <a:cs typeface="Arial"/>
                <a:sym typeface="Arial"/>
              </a:defRPr>
            </a:pPr>
            <a:r>
              <a:t>Wniosek składa się do dyrektora szkoły nie później niż w dniu, w którym odbywa się część pisemna lub część praktyczna egzaminu zawodowego w terminie głównym</a:t>
            </a:r>
            <a:r>
              <a:rPr b="0" u="none"/>
              <a:t>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Wydanie świadectw…"/>
          <p:cNvSpPr txBox="1"/>
          <p:nvPr/>
        </p:nvSpPr>
        <p:spPr>
          <a:xfrm>
            <a:off x="106681" y="788214"/>
            <a:ext cx="7162801" cy="38148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3500"/>
              </a:lnSpc>
              <a:spcBef>
                <a:spcPts val="100"/>
              </a:spcBef>
              <a:defRPr sz="3000">
                <a:latin typeface="Calibri"/>
                <a:ea typeface="Calibri"/>
                <a:cs typeface="Calibri"/>
                <a:sym typeface="Calibri"/>
              </a:defRPr>
            </a:pPr>
            <a:r>
              <a:t>Termin ogłoszenia wyników</a:t>
            </a:r>
          </a:p>
          <a:p>
            <a:pPr algn="ctr">
              <a:lnSpc>
                <a:spcPts val="3500"/>
              </a:lnSpc>
              <a:spcBef>
                <a:spcPts val="100"/>
              </a:spcBef>
              <a:defRPr b="1" sz="3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28 sierpnia 2026 roku.</a:t>
            </a:r>
          </a:p>
          <a:p>
            <a:pPr algn="ctr">
              <a:lnSpc>
                <a:spcPts val="3500"/>
              </a:lnSpc>
              <a:spcBef>
                <a:spcPts val="100"/>
              </a:spcBef>
              <a:defRPr b="1" sz="3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algn="ctr">
              <a:lnSpc>
                <a:spcPts val="3500"/>
              </a:lnSpc>
              <a:spcBef>
                <a:spcPts val="100"/>
              </a:spcBef>
              <a:defRPr sz="3000">
                <a:latin typeface="Calibri"/>
                <a:ea typeface="Calibri"/>
                <a:cs typeface="Calibri"/>
                <a:sym typeface="Calibri"/>
              </a:defRPr>
            </a:pPr>
            <a:r>
              <a:t>Termin przekazania certyfikatów</a:t>
            </a:r>
            <a:endParaRPr>
              <a:solidFill>
                <a:srgbClr val="FF0000"/>
              </a:solidFill>
            </a:endParaRPr>
          </a:p>
          <a:p>
            <a:pPr algn="ctr">
              <a:lnSpc>
                <a:spcPts val="3500"/>
              </a:lnSpc>
              <a:defRPr sz="3000">
                <a:latin typeface="Calibri"/>
                <a:ea typeface="Calibri"/>
                <a:cs typeface="Calibri"/>
                <a:sym typeface="Calibri"/>
              </a:defRPr>
            </a:pPr>
            <a:r>
              <a:t> kwalifikacj</a:t>
            </a:r>
            <a:r>
              <a:t>i</a:t>
            </a:r>
            <a:r>
              <a:t> zawod</a:t>
            </a:r>
            <a:r>
              <a:t>owych</a:t>
            </a:r>
            <a:r>
              <a:t>:</a:t>
            </a:r>
          </a:p>
          <a:p>
            <a:pPr algn="ctr">
              <a:spcBef>
                <a:spcPts val="500"/>
              </a:spcBef>
              <a:defRPr b="1" sz="3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do 7 września 2026 roku.</a:t>
            </a:r>
          </a:p>
          <a:p>
            <a:pPr algn="ctr">
              <a:spcBef>
                <a:spcPts val="500"/>
              </a:spcBef>
              <a:defRPr b="1" sz="3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Informacje na stronie"/>
          <p:cNvSpPr txBox="1"/>
          <p:nvPr>
            <p:ph type="title" idx="4294967295"/>
          </p:nvPr>
        </p:nvSpPr>
        <p:spPr>
          <a:xfrm>
            <a:off x="-1" y="2197100"/>
            <a:ext cx="3996267" cy="452438"/>
          </a:xfrm>
          <a:prstGeom prst="rect">
            <a:avLst/>
          </a:prstGeom>
        </p:spPr>
        <p:txBody>
          <a:bodyPr/>
          <a:lstStyle>
            <a:lvl1pPr indent="12700">
              <a:spcBef>
                <a:spcPts val="100"/>
              </a:spcBef>
              <a:defRPr b="1" sz="2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Informacje na stronie</a:t>
            </a:r>
          </a:p>
        </p:txBody>
      </p:sp>
      <p:sp>
        <p:nvSpPr>
          <p:cNvPr id="331" name="http://www.oke.krakow.pl/…"/>
          <p:cNvSpPr txBox="1"/>
          <p:nvPr/>
        </p:nvSpPr>
        <p:spPr>
          <a:xfrm>
            <a:off x="482599" y="3175000"/>
            <a:ext cx="6192840" cy="8359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42900" indent="-317500">
              <a:spcBef>
                <a:spcPts val="600"/>
              </a:spcBef>
              <a:buClr>
                <a:srgbClr val="330066"/>
              </a:buClr>
              <a:buSzPct val="70000"/>
              <a:buChar char="●"/>
              <a:tabLst>
                <a:tab pos="330200" algn="l"/>
                <a:tab pos="342900" algn="l"/>
              </a:tabLst>
              <a:defRPr b="1" sz="2800" u="sng">
                <a:uFill>
                  <a:solidFill>
                    <a:srgbClr val="0000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solidFill>
                  <a:srgbClr val="99CA3C"/>
                </a:solidFill>
                <a:uFill>
                  <a:solidFill>
                    <a:srgbClr val="99CA3C"/>
                  </a:solidFill>
                </a:uFill>
                <a:hlinkClick r:id="rId2" invalidUrl="" action="" tgtFrame="" tooltip="" history="1" highlightClick="0" endSnd="0"/>
              </a:rPr>
              <a:t>http://www.oke.krakow.pl/</a:t>
            </a:r>
            <a:endParaRPr>
              <a:solidFill>
                <a:srgbClr val="0000FF"/>
              </a:solidFill>
            </a:endParaRPr>
          </a:p>
          <a:p>
            <a:pPr marL="342900" indent="-317500">
              <a:spcBef>
                <a:spcPts val="400"/>
              </a:spcBef>
              <a:buClr>
                <a:srgbClr val="330066"/>
              </a:buClr>
              <a:buSzPct val="70000"/>
              <a:buChar char="●"/>
              <a:tabLst>
                <a:tab pos="330200" algn="l"/>
                <a:tab pos="342900" algn="l"/>
              </a:tabLst>
              <a:defRPr b="1" sz="2800" u="sng">
                <a:uFill>
                  <a:solidFill>
                    <a:srgbClr val="0000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solidFill>
                  <a:srgbClr val="99CA3C"/>
                </a:solidFill>
                <a:uFill>
                  <a:solidFill>
                    <a:srgbClr val="99CA3C"/>
                  </a:solidFill>
                </a:uFill>
                <a:hlinkClick r:id="rId3" invalidUrl="" action="" tgtFrame="" tooltip="" history="1" highlightClick="0" endSnd="0"/>
              </a:rPr>
              <a:t>http</a:t>
            </a:r>
            <a:r>
              <a:rPr>
                <a:solidFill>
                  <a:srgbClr val="99CA3C"/>
                </a:solidFill>
                <a:uFill>
                  <a:solidFill>
                    <a:srgbClr val="99CA3C"/>
                  </a:solidFill>
                </a:uFill>
                <a:hlinkClick r:id="rId3" invalidUrl="" action="" tgtFrame="" tooltip="" history="1" highlightClick="0" endSnd="0"/>
              </a:rPr>
              <a:t>://www.zsht.pl/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Tytuł 3"/>
          <p:cNvGrpSpPr/>
          <p:nvPr/>
        </p:nvGrpSpPr>
        <p:grpSpPr>
          <a:xfrm>
            <a:off x="448323" y="1273714"/>
            <a:ext cx="6996622" cy="542926"/>
            <a:chOff x="0" y="0"/>
            <a:chExt cx="6996620" cy="542925"/>
          </a:xfrm>
        </p:grpSpPr>
        <p:sp>
          <p:nvSpPr>
            <p:cNvPr id="183" name="Prostokąt"/>
            <p:cNvSpPr/>
            <p:nvPr/>
          </p:nvSpPr>
          <p:spPr>
            <a:xfrm>
              <a:off x="-1" y="0"/>
              <a:ext cx="6996622" cy="542925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defTabSz="685800">
                <a:lnSpc>
                  <a:spcPct val="85000"/>
                </a:lnSpc>
                <a:defRPr spc="-50" sz="4000">
                  <a:solidFill>
                    <a:srgbClr val="002060"/>
                  </a:solidFill>
                </a:defRPr>
              </a:pPr>
            </a:p>
          </p:txBody>
        </p:sp>
        <p:sp>
          <p:nvSpPr>
            <p:cNvPr id="184" name="Wniosek o termin dodatkowy"/>
            <p:cNvSpPr txBox="1"/>
            <p:nvPr/>
          </p:nvSpPr>
          <p:spPr>
            <a:xfrm>
              <a:off x="34289" y="0"/>
              <a:ext cx="6928041" cy="5429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4290" tIns="34290" rIns="34290" bIns="34290" numCol="1" anchor="b">
              <a:normAutofit fontScale="100000" lnSpcReduction="0"/>
            </a:bodyPr>
            <a:lstStyle>
              <a:lvl1pPr defTabSz="685800">
                <a:lnSpc>
                  <a:spcPct val="85000"/>
                </a:lnSpc>
                <a:defRPr spc="-100" sz="2700">
                  <a:solidFill>
                    <a:srgbClr val="002060"/>
                  </a:solidFill>
                </a:defRPr>
              </a:lvl1pPr>
            </a:lstStyle>
            <a:p>
              <a:pPr/>
              <a:r>
                <a:t>Wniosek o termin dodatkowy</a:t>
              </a:r>
            </a:p>
          </p:txBody>
        </p:sp>
      </p:grpSp>
      <p:sp>
        <p:nvSpPr>
          <p:cNvPr id="186" name="Łącznik prosty ze strzałką 3"/>
          <p:cNvSpPr/>
          <p:nvPr/>
        </p:nvSpPr>
        <p:spPr>
          <a:xfrm flipH="1">
            <a:off x="3610947" y="2843307"/>
            <a:ext cx="335688" cy="291780"/>
          </a:xfrm>
          <a:prstGeom prst="line">
            <a:avLst/>
          </a:prstGeom>
          <a:ln w="57150">
            <a:solidFill>
              <a:srgbClr val="C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89" name="Obraz 5"/>
          <p:cNvGrpSpPr/>
          <p:nvPr/>
        </p:nvGrpSpPr>
        <p:grpSpPr>
          <a:xfrm>
            <a:off x="248977" y="1944316"/>
            <a:ext cx="3921808" cy="3973091"/>
            <a:chOff x="0" y="0"/>
            <a:chExt cx="3921807" cy="3973090"/>
          </a:xfrm>
        </p:grpSpPr>
        <p:sp>
          <p:nvSpPr>
            <p:cNvPr id="187" name="Prostokąt"/>
            <p:cNvSpPr/>
            <p:nvPr/>
          </p:nvSpPr>
          <p:spPr>
            <a:xfrm>
              <a:off x="0" y="0"/>
              <a:ext cx="3921808" cy="3973091"/>
            </a:xfrm>
            <a:prstGeom prst="rect">
              <a:avLst/>
            </a:prstGeom>
            <a:solidFill>
              <a:srgbClr val="EDEDE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pic>
          <p:nvPicPr>
            <p:cNvPr id="188" name="image1.png" descr="image1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3921808" cy="3973091"/>
            </a:xfrm>
            <a:prstGeom prst="rect">
              <a:avLst/>
            </a:prstGeom>
            <a:ln w="88900" cap="sq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50800" dist="18000" dir="5400000">
                <a:srgbClr val="000000">
                  <a:alpha val="40000"/>
                </a:srgbClr>
              </a:outerShdw>
            </a:effectLst>
          </p:spPr>
        </p:pic>
      </p:grpSp>
      <p:grpSp>
        <p:nvGrpSpPr>
          <p:cNvPr id="192" name="Obraz 8"/>
          <p:cNvGrpSpPr/>
          <p:nvPr/>
        </p:nvGrpSpPr>
        <p:grpSpPr>
          <a:xfrm>
            <a:off x="248977" y="233265"/>
            <a:ext cx="6665008" cy="6522099"/>
            <a:chOff x="0" y="0"/>
            <a:chExt cx="6665007" cy="6522098"/>
          </a:xfrm>
        </p:grpSpPr>
        <p:sp>
          <p:nvSpPr>
            <p:cNvPr id="190" name="Prostokąt"/>
            <p:cNvSpPr/>
            <p:nvPr/>
          </p:nvSpPr>
          <p:spPr>
            <a:xfrm>
              <a:off x="0" y="0"/>
              <a:ext cx="6665008" cy="6522099"/>
            </a:xfrm>
            <a:prstGeom prst="rect">
              <a:avLst/>
            </a:prstGeom>
            <a:solidFill>
              <a:srgbClr val="EDEDE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pic>
          <p:nvPicPr>
            <p:cNvPr id="191" name="image1.png" descr="image1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6665008" cy="6522099"/>
            </a:xfrm>
            <a:prstGeom prst="rect">
              <a:avLst/>
            </a:prstGeom>
            <a:ln w="88900" cap="sq">
              <a:solidFill>
                <a:srgbClr val="FFFFFF"/>
              </a:solidFill>
              <a:prstDash val="solid"/>
              <a:miter lim="800000"/>
            </a:ln>
            <a:effectLst>
              <a:outerShdw sx="100000" sy="100000" kx="0" ky="0" algn="b" rotWithShape="0" blurRad="50800" dist="18000" dir="5400000">
                <a:srgbClr val="000000">
                  <a:alpha val="40000"/>
                </a:srgbClr>
              </a:outerShdw>
            </a:effectLst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●"/>
          <p:cNvSpPr txBox="1"/>
          <p:nvPr/>
        </p:nvSpPr>
        <p:spPr>
          <a:xfrm>
            <a:off x="173986" y="838515"/>
            <a:ext cx="153988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6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●</a:t>
            </a:r>
          </a:p>
        </p:txBody>
      </p:sp>
      <p:sp>
        <p:nvSpPr>
          <p:cNvPr id="195" name="Zdający, który zdał egzamin otrzymuje świadectwo  potwierdzające kwalifikację w zawodzie wydane przez  okręgową komisję egzaminacyjną."/>
          <p:cNvSpPr txBox="1"/>
          <p:nvPr>
            <p:ph type="title" idx="4294967295"/>
          </p:nvPr>
        </p:nvSpPr>
        <p:spPr>
          <a:xfrm>
            <a:off x="640159" y="486743"/>
            <a:ext cx="7161734" cy="1389000"/>
          </a:xfrm>
          <a:prstGeom prst="rect">
            <a:avLst/>
          </a:prstGeom>
        </p:spPr>
        <p:txBody>
          <a:bodyPr/>
          <a:lstStyle/>
          <a:p>
            <a:pPr indent="12700" defTabSz="342900">
              <a:lnSpc>
                <a:spcPts val="2800"/>
              </a:lnSpc>
              <a:spcBef>
                <a:spcPts val="200"/>
              </a:spcBef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Zdający, który zdał egzamin otrzymuje </a:t>
            </a:r>
            <a:r>
              <a:rPr b="1"/>
              <a:t>CERTYFIKAT</a:t>
            </a:r>
            <a:r>
              <a:t> kwalifikacji zawodowej wydany przez  okręgową komisję egzaminacyjną OKE.</a:t>
            </a:r>
          </a:p>
        </p:txBody>
      </p:sp>
      <p:sp>
        <p:nvSpPr>
          <p:cNvPr id="196" name="Zdający, który nie zdał egzaminu otrzymuje informację o  wynikach tego egzaminu opracowaną przez okręgową  komisję egzaminacyjną."/>
          <p:cNvSpPr txBox="1"/>
          <p:nvPr/>
        </p:nvSpPr>
        <p:spPr>
          <a:xfrm>
            <a:off x="585227" y="2107740"/>
            <a:ext cx="8269397" cy="704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lnSpc>
                <a:spcPts val="2800"/>
              </a:lnSpc>
              <a:spcBef>
                <a:spcPts val="200"/>
              </a:spcBef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Zdający, który nie zdał egzaminu otrzymuje informację o  wynikach tego egzaminu opracowaną przez OKE.</a:t>
            </a:r>
          </a:p>
        </p:txBody>
      </p:sp>
      <p:sp>
        <p:nvSpPr>
          <p:cNvPr id="197" name="●"/>
          <p:cNvSpPr txBox="1"/>
          <p:nvPr/>
        </p:nvSpPr>
        <p:spPr>
          <a:xfrm>
            <a:off x="173986" y="3785173"/>
            <a:ext cx="153988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6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●</a:t>
            </a:r>
          </a:p>
        </p:txBody>
      </p:sp>
      <p:sp>
        <p:nvSpPr>
          <p:cNvPr id="198" name="Zdający, który nie zdał egzaminu, ponownie składa  deklarację po otrzymaniu informacji o wynikach egzaminu  zawodowego w terminie 7 dni od dnia otrzymania  informacji o wynikach"/>
          <p:cNvSpPr txBox="1"/>
          <p:nvPr/>
        </p:nvSpPr>
        <p:spPr>
          <a:xfrm>
            <a:off x="520559" y="3353809"/>
            <a:ext cx="7802565" cy="1415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lnSpc>
                <a:spcPts val="2800"/>
              </a:lnSpc>
              <a:spcBef>
                <a:spcPts val="200"/>
              </a:spcBef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Zdający, który nie zdał egzaminu, ponownie składa  deklarację po otrzymaniu informacji o wynikach egzaminu w terminie 7 dni od dnia otrzymania  informacji o wynikach</a:t>
            </a:r>
          </a:p>
        </p:txBody>
      </p:sp>
      <p:sp>
        <p:nvSpPr>
          <p:cNvPr id="199" name="Prostokąt 1"/>
          <p:cNvSpPr txBox="1"/>
          <p:nvPr/>
        </p:nvSpPr>
        <p:spPr>
          <a:xfrm>
            <a:off x="129872" y="2299337"/>
            <a:ext cx="242216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●</a:t>
            </a:r>
          </a:p>
        </p:txBody>
      </p:sp>
      <p:sp>
        <p:nvSpPr>
          <p:cNvPr id="200" name="Prostokąt 2"/>
          <p:cNvSpPr txBox="1"/>
          <p:nvPr/>
        </p:nvSpPr>
        <p:spPr>
          <a:xfrm>
            <a:off x="483110" y="4955478"/>
            <a:ext cx="6907667" cy="16935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indent="12700">
              <a:lnSpc>
                <a:spcPct val="88000"/>
              </a:lnSpc>
              <a:spcBef>
                <a:spcPts val="4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Osoba, która posiada CERTYFIKATY</a:t>
            </a:r>
            <a:r>
              <a:rPr b="1"/>
              <a:t> kwalifikacji zawodowych </a:t>
            </a:r>
            <a:r>
              <a:t>wyodrębnione w danym  zawodzie oraz </a:t>
            </a:r>
            <a:r>
              <a:rPr b="1"/>
              <a:t>świadectwo ukończenia szkoły  ponadpodstawowej </a:t>
            </a:r>
            <a:r>
              <a:t>może otrzymać </a:t>
            </a:r>
            <a:r>
              <a:rPr b="1" u="sng"/>
              <a:t>dyplom</a:t>
            </a:r>
            <a:r>
              <a:t> zawodowy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rostokąt 1"/>
          <p:cNvSpPr txBox="1"/>
          <p:nvPr/>
        </p:nvSpPr>
        <p:spPr>
          <a:xfrm>
            <a:off x="669392" y="958326"/>
            <a:ext cx="7261084" cy="4504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indent="101600">
              <a:lnSpc>
                <a:spcPts val="2800"/>
              </a:lnSpc>
              <a:spcBef>
                <a:spcPts val="200"/>
              </a:spcBef>
              <a:tabLst>
                <a:tab pos="609600" algn="l"/>
                <a:tab pos="1193800" algn="l"/>
                <a:tab pos="2552700" algn="l"/>
                <a:tab pos="4089400" algn="l"/>
                <a:tab pos="4597400" algn="l"/>
                <a:tab pos="6172200" algn="l"/>
              </a:tabLst>
              <a:defRPr b="1" sz="2400">
                <a:latin typeface="Arial"/>
                <a:ea typeface="Arial"/>
                <a:cs typeface="Arial"/>
                <a:sym typeface="Arial"/>
              </a:defRPr>
            </a:pPr>
            <a:r>
              <a:rPr sz="3000"/>
              <a:t>Po upływie 5 lat</a:t>
            </a:r>
            <a:r>
              <a:rPr b="0"/>
              <a:t> licząc od dnia w którym uczeń po raz  pierwszy	przystąpił	do egzaminu i nie  uzyskał z jednej części egzaminu wymaganej do zdania  liczby punktów </a:t>
            </a:r>
          </a:p>
          <a:p>
            <a:pPr>
              <a:lnSpc>
                <a:spcPts val="2800"/>
              </a:lnSpc>
              <a:spcBef>
                <a:spcPts val="200"/>
              </a:spcBef>
              <a:tabLst>
                <a:tab pos="609600" algn="l"/>
                <a:tab pos="1193800" algn="l"/>
                <a:tab pos="2552700" algn="l"/>
                <a:tab pos="4089400" algn="l"/>
                <a:tab pos="4597400" algn="l"/>
                <a:tab pos="61722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lub </a:t>
            </a:r>
          </a:p>
          <a:p>
            <a:pPr>
              <a:lnSpc>
                <a:spcPts val="2800"/>
              </a:lnSpc>
              <a:spcBef>
                <a:spcPts val="200"/>
              </a:spcBef>
              <a:tabLst>
                <a:tab pos="609600" algn="l"/>
                <a:tab pos="1193800" algn="l"/>
                <a:tab pos="2552700" algn="l"/>
                <a:tab pos="4089400" algn="l"/>
                <a:tab pos="4597400" algn="l"/>
                <a:tab pos="61722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którego część pisemna lub praktyczna  została unieważniona, </a:t>
            </a:r>
          </a:p>
          <a:p>
            <a:pPr>
              <a:lnSpc>
                <a:spcPts val="2800"/>
              </a:lnSpc>
              <a:spcBef>
                <a:spcPts val="200"/>
              </a:spcBef>
              <a:tabLst>
                <a:tab pos="609600" algn="l"/>
                <a:tab pos="1193800" algn="l"/>
                <a:tab pos="2552700" algn="l"/>
                <a:tab pos="4089400" algn="l"/>
                <a:tab pos="4597400" algn="l"/>
                <a:tab pos="61722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lub </a:t>
            </a:r>
          </a:p>
          <a:p>
            <a:pPr>
              <a:lnSpc>
                <a:spcPts val="2800"/>
              </a:lnSpc>
              <a:spcBef>
                <a:spcPts val="200"/>
              </a:spcBef>
              <a:tabLst>
                <a:tab pos="609600" algn="l"/>
                <a:tab pos="1193800" algn="l"/>
                <a:tab pos="2552700" algn="l"/>
                <a:tab pos="4089400" algn="l"/>
                <a:tab pos="4597400" algn="l"/>
                <a:tab pos="61722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nie przystąpił do części  pisemnej lub części praktycznej egzaminu w  wyznaczonym terminie – </a:t>
            </a:r>
          </a:p>
          <a:p>
            <a:pPr marL="342900" indent="-342900">
              <a:lnSpc>
                <a:spcPts val="2800"/>
              </a:lnSpc>
              <a:spcBef>
                <a:spcPts val="200"/>
              </a:spcBef>
              <a:buSzPct val="100000"/>
              <a:buChar char="-"/>
              <a:tabLst>
                <a:tab pos="609600" algn="l"/>
                <a:tab pos="1193800" algn="l"/>
                <a:tab pos="2552700" algn="l"/>
                <a:tab pos="4089400" algn="l"/>
                <a:tab pos="4597400" algn="l"/>
                <a:tab pos="6172200" algn="l"/>
              </a:tabLst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>
              <a:lnSpc>
                <a:spcPts val="2800"/>
              </a:lnSpc>
              <a:spcBef>
                <a:spcPts val="200"/>
              </a:spcBef>
              <a:tabLst>
                <a:tab pos="609600" algn="l"/>
                <a:tab pos="1193800" algn="l"/>
                <a:tab pos="2552700" algn="l"/>
                <a:tab pos="4089400" algn="l"/>
                <a:tab pos="4597400" algn="l"/>
                <a:tab pos="6172200" algn="l"/>
              </a:tabLst>
              <a:defRPr b="1" sz="2400">
                <a:latin typeface="Arial"/>
                <a:ea typeface="Arial"/>
                <a:cs typeface="Arial"/>
                <a:sym typeface="Arial"/>
              </a:defRPr>
            </a:pPr>
            <a:r>
              <a:t>przystępuje do egzaminu w pełnym zakresie.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rostokąt 1"/>
          <p:cNvSpPr txBox="1"/>
          <p:nvPr/>
        </p:nvSpPr>
        <p:spPr>
          <a:xfrm>
            <a:off x="305975" y="982522"/>
            <a:ext cx="8532050" cy="5074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34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WGLĄDY</a:t>
            </a:r>
          </a:p>
          <a:p>
            <a:pPr>
              <a:defRPr sz="24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Zdający lub rodzice niepełnoletniego zdającego (wyklucza się z wglądów pełnomocników), mają prawo wglądu do sprawdzonej i ocenionej pracy egzaminacyjnej, w miejscu i czasie wskazanym przez dyrektora OKE. </a:t>
            </a:r>
          </a:p>
          <a:p>
            <a:pPr>
              <a:defRPr b="1" sz="24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Do wglądu nie udostępnia się pracy egzaminacyjnej drogą elektroniczną</a:t>
            </a:r>
            <a:r>
              <a:rPr b="0"/>
              <a:t>.</a:t>
            </a:r>
          </a:p>
          <a:p>
            <a:pPr>
              <a:defRPr sz="24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Wglądu można dokonać </a:t>
            </a:r>
            <a:r>
              <a:rPr b="1"/>
              <a:t>w terminie 3 miesięcy od dnia ogłoszenia wyników</a:t>
            </a:r>
            <a:r>
              <a:t> egzaminu zawodowego.</a:t>
            </a:r>
          </a:p>
          <a:p>
            <a:pPr>
              <a:defRPr sz="24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Wnioski o wgląd są przyjmowane i rozpatrywane od dnia ogłoszenia wyników danego egzaminu, zgodnie z kolejnością wpływu.</a:t>
            </a:r>
          </a:p>
          <a:p>
            <a:pPr>
              <a:defRPr sz="20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>
              <a:defRPr sz="20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Wniosek należy </a:t>
            </a:r>
            <a:r>
              <a:rPr b="1"/>
              <a:t>wypełnić tylko elektronicznie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Egzamin zawodowy składa się z  części pisemnej i praktycznej."/>
          <p:cNvSpPr txBox="1"/>
          <p:nvPr>
            <p:ph type="title" idx="4294967295"/>
          </p:nvPr>
        </p:nvSpPr>
        <p:spPr>
          <a:xfrm>
            <a:off x="1020824" y="592414"/>
            <a:ext cx="6600826" cy="1217614"/>
          </a:xfrm>
          <a:prstGeom prst="rect">
            <a:avLst/>
          </a:prstGeom>
        </p:spPr>
        <p:txBody>
          <a:bodyPr/>
          <a:lstStyle>
            <a:lvl1pPr indent="12446" algn="ctr" defTabSz="448055">
              <a:lnSpc>
                <a:spcPts val="3800"/>
              </a:lnSpc>
              <a:spcBef>
                <a:spcPts val="200"/>
              </a:spcBef>
              <a:defRPr b="1" sz="33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Egzamin zawodowy składa się z  części pisemnej i praktycznej.</a:t>
            </a:r>
          </a:p>
        </p:txBody>
      </p:sp>
      <p:sp>
        <p:nvSpPr>
          <p:cNvPr id="207" name="1.  Część pisemna jest przeprowadzana w formie testu  pisemnego…"/>
          <p:cNvSpPr txBox="1"/>
          <p:nvPr/>
        </p:nvSpPr>
        <p:spPr>
          <a:xfrm>
            <a:off x="159739" y="2776783"/>
            <a:ext cx="7823201" cy="11313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596900" indent="-584200">
              <a:lnSpc>
                <a:spcPts val="3000"/>
              </a:lnSpc>
              <a:spcBef>
                <a:spcPts val="100"/>
              </a:spcBef>
              <a:tabLst>
                <a:tab pos="723900" algn="l"/>
              </a:tabLst>
              <a:defRPr sz="21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1.		</a:t>
            </a:r>
            <a:r>
              <a:rPr b="1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Część pisemna </a:t>
            </a:r>
            <a:r>
              <a: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jest przeprowadzana w formie testu  pisemnego</a:t>
            </a:r>
            <a:r>
              <a: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400">
                <a:latin typeface="Arial"/>
                <a:ea typeface="Arial"/>
                <a:cs typeface="Arial"/>
                <a:sym typeface="Arial"/>
              </a:rPr>
              <a:t>z wykorzystaniem </a:t>
            </a:r>
            <a:r>
              <a:rPr sz="2400">
                <a:latin typeface="Arial"/>
                <a:ea typeface="Arial"/>
                <a:cs typeface="Arial"/>
                <a:sym typeface="Arial"/>
              </a:rPr>
              <a:t>systemu </a:t>
            </a:r>
            <a:r>
              <a:rPr sz="2400">
                <a:latin typeface="Arial"/>
                <a:ea typeface="Arial"/>
                <a:cs typeface="Arial"/>
                <a:sym typeface="Arial"/>
              </a:rPr>
              <a:t>elektronicznego  </a:t>
            </a:r>
          </a:p>
        </p:txBody>
      </p:sp>
      <p:sp>
        <p:nvSpPr>
          <p:cNvPr id="208" name="2. Część praktyczna jest przeprowadzana w formie testu  praktycznego"/>
          <p:cNvSpPr txBox="1"/>
          <p:nvPr/>
        </p:nvSpPr>
        <p:spPr>
          <a:xfrm>
            <a:off x="159739" y="4350727"/>
            <a:ext cx="7802565" cy="7046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596900" indent="-584200">
              <a:lnSpc>
                <a:spcPts val="2800"/>
              </a:lnSpc>
              <a:spcBef>
                <a:spcPts val="200"/>
              </a:spcBef>
              <a:defRPr b="1" sz="2400">
                <a:latin typeface="Calibri"/>
                <a:ea typeface="Calibri"/>
                <a:cs typeface="Calibri"/>
                <a:sym typeface="Calibri"/>
              </a:defRPr>
            </a:pPr>
            <a:r>
              <a:t>2</a:t>
            </a:r>
            <a:r>
              <a:rPr sz="2000"/>
              <a:t>.</a:t>
            </a:r>
            <a:r>
              <a:rPr sz="2000"/>
              <a:t>	</a:t>
            </a:r>
            <a:r>
              <a:rPr sz="2000"/>
              <a:t> </a:t>
            </a:r>
            <a:r>
              <a:rPr>
                <a:latin typeface="Arial"/>
                <a:ea typeface="Arial"/>
                <a:cs typeface="Arial"/>
                <a:sym typeface="Arial"/>
              </a:rPr>
              <a:t>Część praktyczna </a:t>
            </a:r>
            <a:r>
              <a:rPr b="0">
                <a:latin typeface="Arial"/>
                <a:ea typeface="Arial"/>
                <a:cs typeface="Arial"/>
                <a:sym typeface="Arial"/>
              </a:rPr>
              <a:t>jest przeprowadzana w formie zadania  praktycznego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Warunki zdania egzaminu"/>
          <p:cNvSpPr txBox="1"/>
          <p:nvPr>
            <p:ph type="title" idx="4294967295"/>
          </p:nvPr>
        </p:nvSpPr>
        <p:spPr>
          <a:xfrm>
            <a:off x="943997" y="826585"/>
            <a:ext cx="6283355" cy="619126"/>
          </a:xfrm>
          <a:prstGeom prst="rect">
            <a:avLst/>
          </a:prstGeom>
        </p:spPr>
        <p:txBody>
          <a:bodyPr/>
          <a:lstStyle>
            <a:lvl1pPr indent="12700" algn="ctr">
              <a:spcBef>
                <a:spcPts val="100"/>
              </a:spcBef>
              <a:tabLst>
                <a:tab pos="3759200" algn="l"/>
              </a:tabLst>
              <a:defRPr b="1"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Warunki zdania egzaminu</a:t>
            </a:r>
          </a:p>
        </p:txBody>
      </p:sp>
      <p:sp>
        <p:nvSpPr>
          <p:cNvPr id="211" name="Zdający zdał egzamin potwierdzający kwalifikację w danym  zawodzie, jeżeli uzyskał:"/>
          <p:cNvSpPr txBox="1"/>
          <p:nvPr/>
        </p:nvSpPr>
        <p:spPr>
          <a:xfrm>
            <a:off x="495299" y="1760218"/>
            <a:ext cx="8005765" cy="704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L="330200" indent="-317500">
              <a:lnSpc>
                <a:spcPts val="2800"/>
              </a:lnSpc>
              <a:spcBef>
                <a:spcPts val="200"/>
              </a:spcBef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Zdający zdał egzamin potwierdzający kwalifikację w danym zawodzie, jeżeli uzyskał:</a:t>
            </a:r>
          </a:p>
        </p:txBody>
      </p:sp>
      <p:sp>
        <p:nvSpPr>
          <p:cNvPr id="212" name="●"/>
          <p:cNvSpPr txBox="1"/>
          <p:nvPr/>
        </p:nvSpPr>
        <p:spPr>
          <a:xfrm>
            <a:off x="495300" y="3029584"/>
            <a:ext cx="153988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b="1"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●</a:t>
            </a:r>
          </a:p>
        </p:txBody>
      </p:sp>
      <p:sp>
        <p:nvSpPr>
          <p:cNvPr id="213" name="z części pisemnej – co najmniej 50% punktów  możliwych do uzyskania…"/>
          <p:cNvSpPr txBox="1"/>
          <p:nvPr/>
        </p:nvSpPr>
        <p:spPr>
          <a:xfrm>
            <a:off x="495300" y="2979420"/>
            <a:ext cx="6975475" cy="1094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55600">
              <a:lnSpc>
                <a:spcPts val="2800"/>
              </a:lnSpc>
              <a:spcBef>
                <a:spcPts val="200"/>
              </a:spcBef>
              <a:defRPr b="1" sz="2400">
                <a:latin typeface="Arial"/>
                <a:ea typeface="Arial"/>
                <a:cs typeface="Arial"/>
                <a:sym typeface="Arial"/>
              </a:defRPr>
            </a:pPr>
            <a:r>
              <a:t>z części pisemnej – co najmniej 50% punktów  możliwych do uzyskania</a:t>
            </a:r>
          </a:p>
          <a:p>
            <a:pPr indent="355600">
              <a:spcBef>
                <a:spcPts val="30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oraz</a:t>
            </a:r>
          </a:p>
        </p:txBody>
      </p:sp>
      <p:sp>
        <p:nvSpPr>
          <p:cNvPr id="214" name="●"/>
          <p:cNvSpPr txBox="1"/>
          <p:nvPr/>
        </p:nvSpPr>
        <p:spPr>
          <a:xfrm>
            <a:off x="495300" y="4667884"/>
            <a:ext cx="153988" cy="20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b="1"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●</a:t>
            </a:r>
          </a:p>
        </p:txBody>
      </p:sp>
      <p:sp>
        <p:nvSpPr>
          <p:cNvPr id="215" name="z części praktycznej – co najmniej 75% punktów  możliwych do uzyskania"/>
          <p:cNvSpPr txBox="1"/>
          <p:nvPr/>
        </p:nvSpPr>
        <p:spPr>
          <a:xfrm>
            <a:off x="838200" y="4617718"/>
            <a:ext cx="6988175" cy="7046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lnSpc>
                <a:spcPts val="2800"/>
              </a:lnSpc>
              <a:spcBef>
                <a:spcPts val="200"/>
              </a:spcBef>
              <a:defRPr b="1"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z części praktycznej – co najmniej 75% punktów  możliwych do uzyskania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Faseta">
  <a:themeElements>
    <a:clrScheme name="Faset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0000FF"/>
      </a:hlink>
      <a:folHlink>
        <a:srgbClr val="FF00FF"/>
      </a:folHlink>
    </a:clrScheme>
    <a:fontScheme name="Faseta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3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rnd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9050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Faseta">
  <a:themeElements>
    <a:clrScheme name="Faset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0000FF"/>
      </a:hlink>
      <a:folHlink>
        <a:srgbClr val="FF00FF"/>
      </a:folHlink>
    </a:clrScheme>
    <a:fontScheme name="Faseta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3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rnd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9050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